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Lst>
  <p:sldSz cy="5143500" cx="9144000"/>
  <p:notesSz cx="6858000" cy="9144000"/>
  <p:embeddedFontLst>
    <p:embeddedFont>
      <p:font typeface="Proxima Nova"/>
      <p:regular r:id="rId130"/>
      <p:bold r:id="rId131"/>
      <p:italic r:id="rId132"/>
      <p:boldItalic r:id="rId133"/>
    </p:embeddedFont>
    <p:embeddedFont>
      <p:font typeface="Coming Soon"/>
      <p:regular r:id="rId134"/>
    </p:embeddedFont>
    <p:embeddedFont>
      <p:font typeface="Handlee"/>
      <p:regular r:id="rId135"/>
    </p:embeddedFont>
    <p:embeddedFont>
      <p:font typeface="Alfa Slab One"/>
      <p:regular r:id="rId1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FD5F78-8328-4221-A2B1-DD174D79AA1D}">
  <a:tblStyle styleId="{E7FD5F78-8328-4221-A2B1-DD174D79AA1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A9CB383-4FB4-4B9D-9787-3A0B9C45E14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2" Type="http://schemas.openxmlformats.org/officeDocument/2006/relationships/font" Target="fonts/ProximaNova-italic.fntdata"/><Relationship Id="rId131" Type="http://schemas.openxmlformats.org/officeDocument/2006/relationships/font" Target="fonts/ProximaNova-bold.fntdata"/><Relationship Id="rId130" Type="http://schemas.openxmlformats.org/officeDocument/2006/relationships/font" Target="fonts/ProximaNova-regular.fntdata"/><Relationship Id="rId136" Type="http://schemas.openxmlformats.org/officeDocument/2006/relationships/font" Target="fonts/AlfaSlabOne-regular.fntdata"/><Relationship Id="rId135" Type="http://schemas.openxmlformats.org/officeDocument/2006/relationships/font" Target="fonts/Handlee-regular.fntdata"/><Relationship Id="rId134" Type="http://schemas.openxmlformats.org/officeDocument/2006/relationships/font" Target="fonts/ComingSoon-regular.fntdata"/><Relationship Id="rId133" Type="http://schemas.openxmlformats.org/officeDocument/2006/relationships/font" Target="fonts/ProximaNova-boldItalic.fntdata"/><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fd5f84e9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fd5f84e9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42a26a5ad_7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42a26a5ad_7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3d659eb4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33d659eb4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742a26a5ad_7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742a26a5ad_7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742a26a5ad_7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742a26a5ad_7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742a26a5ad_7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742a26a5ad_7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742a26a5ad_7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742a26a5ad_7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742a26a5ad_7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742a26a5ad_7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742a26a5ad_7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742a26a5ad_7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3d659eb4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33d659eb4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742a26a5ad_7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742a26a5ad_7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33d659eb4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33d659eb4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742a26a5ad_7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42a26a5ad_7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33d659eb4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33d659eb4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33d659eb4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33d659eb4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742a26a5ad_7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742a26a5ad_7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742a26a5ad_7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742a26a5ad_7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742a26a5ad_7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742a26a5ad_7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742a26a5ad_7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742a26a5ad_7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33d659eb4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33d659eb4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33d659eb4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33d659eb4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8db35fa11b_10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8db35fa11b_1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8db35fa11b_10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8db35fa11b_10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42a26a5ad_7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42a26a5ad_7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8db35fa11b_10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8db35fa11b_10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8db35fa11b_10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8db35fa11b_10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8db35fa11b_10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8db35fa11b_10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42a26a5ad_7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42a26a5ad_7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742a26a5ad_7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42a26a5ad_7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slide contains a video for ‘What is the Internet’ from Code.org’s Youtube channel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f7830f6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f7830f6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5f7830f6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f7830f6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5fd5f84e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fd5f84e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5f7830f66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f7830f66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5fd5f84e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fd5f84e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42a26a5ad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42a26a5ad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5f7830f662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f7830f66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42a26a5ad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42a26a5ad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5f7830f662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f7830f662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5f7830f66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f7830f66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5f7830f662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f7830f66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5f7830f66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f7830f66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5f7830f66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5f7830f66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8f61eee77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8f61eee7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5fd5f84e9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fd5f84e9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62b135c9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62b135c9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42a26a5ad_7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42a26a5ad_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5f7830f66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5f7830f66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5f7830f66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5f7830f66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5f7830f66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f7830f66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5f7830f66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f7830f66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5f7830f66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5f7830f66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742a26a5ad_1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742a26a5ad_1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742a26a5ad_1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742a26a5ad_1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742a26a5ad_1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742a26a5ad_1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5fd5f84e9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5fd5f84e9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742a26a5ad_7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742a26a5ad_7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42a26a5ad_7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42a26a5ad_7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742a26a5ad_1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742a26a5ad_1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5fd5f84e9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5fd5f84e9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5f7830f662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5f7830f662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5fd5f84e9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5fd5f84e9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5fd5f84e9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5fd5f84e9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5f7830f662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5f7830f66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5f7830f66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5f7830f66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5f7830f6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5f7830f6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5f7830f66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5f7830f66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5f7830f662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5f7830f66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42a26a5ad_7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42a26a5ad_7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5f7830f66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5f7830f66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5f7830f66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5f7830f66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5f7830f66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5f7830f66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5f7830f662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5f7830f662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5f7830f662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5f7830f662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62b135c9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62b135c9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5f7830f662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5f7830f662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5f7830f662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5f7830f662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5f7830f662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5f7830f662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5f7830f662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5f7830f662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42a26a5ad_7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42a26a5ad_7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5fd5f84e9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5fd5f84e9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742a26a5a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742a26a5a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5f6ffea5c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5f6ffea5c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5f7830f66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5f7830f6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5f7830f6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5f7830f6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742a26a5ad_1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742a26a5ad_1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5f6ffea5c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5f6ffea5c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742a26a5ad_7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742a26a5ad_7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742a26a5ad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742a26a5ad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5fd5f84e9c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5fd5f84e9c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42a26a5ad_7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42a26a5ad_7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5fd5f84e9c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5fd5f84e9c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742a26a5ad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742a26a5ad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742a26a5ad_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742a26a5ad_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742a26a5ad_7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742a26a5ad_7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5fd5f84e9c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5fd5f84e9c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742a26a5ad_7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742a26a5ad_7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5f6ffea5c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5f6ffea5c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5f6ffea5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5f6ffea5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5fd5f84e9c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5fd5f84e9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5f6ffea5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5f6ffea5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42a26a5ad_7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42a26a5ad_7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5f7830f662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5f7830f662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5f7830f662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5f7830f662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742a26a5ad_1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742a26a5ad_1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742a26a5ad_1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742a26a5ad_1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5f7830f662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5f7830f662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742a26a5ad_1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742a26a5ad_1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742a26a5ad_1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742a26a5ad_1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742a26a5ad_1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742a26a5ad_1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742a26a5ad_1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742a26a5ad_1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742a26a5ad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742a26a5ad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42a26a5ad_7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42a26a5ad_7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742a26a5ad_1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742a26a5ad_1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5fd5f84e9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5fd5f84e9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742a26a5ad_1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742a26a5ad_1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5f6ffea5c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5f6ffea5c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742a26a5ad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742a26a5ad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5f6ffea5c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5f6ffea5c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3d659eb4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3d659eb4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33d659eb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33d659eb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33d659eb4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33d659eb4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33d659eb4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33d659eb4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5" name="Google Shape;5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DBC"/>
        </a:solidFill>
      </p:bgPr>
    </p:bg>
    <p:spTree>
      <p:nvGrpSpPr>
        <p:cNvPr id="56" name="Shape 56"/>
        <p:cNvGrpSpPr/>
        <p:nvPr/>
      </p:nvGrpSpPr>
      <p:grpSpPr>
        <a:xfrm>
          <a:off x="0" y="0"/>
          <a:ext cx="0" cy="0"/>
          <a:chOff x="0" y="0"/>
          <a:chExt cx="0" cy="0"/>
        </a:xfrm>
      </p:grpSpPr>
      <p:sp>
        <p:nvSpPr>
          <p:cNvPr id="57" name="Google Shape;57;p15"/>
          <p:cNvSpPr txBox="1"/>
          <p:nvPr>
            <p:ph type="title"/>
          </p:nvPr>
        </p:nvSpPr>
        <p:spPr>
          <a:xfrm>
            <a:off x="311700" y="2150850"/>
            <a:ext cx="8520600" cy="841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1" name="Google Shape;6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 name="Shape 62"/>
        <p:cNvGrpSpPr/>
        <p:nvPr/>
      </p:nvGrpSpPr>
      <p:grpSpPr>
        <a:xfrm>
          <a:off x="0" y="0"/>
          <a:ext cx="0" cy="0"/>
          <a:chOff x="0" y="0"/>
          <a:chExt cx="0" cy="0"/>
        </a:xfrm>
      </p:grpSpPr>
      <p:sp>
        <p:nvSpPr>
          <p:cNvPr id="63" name="Google Shape;6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5" name="Google Shape;65;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8"/>
          <p:cNvSpPr txBox="1"/>
          <p:nvPr>
            <p:ph type="title"/>
          </p:nvPr>
        </p:nvSpPr>
        <p:spPr>
          <a:xfrm>
            <a:off x="0" y="2285400"/>
            <a:ext cx="9144000" cy="572700"/>
          </a:xfrm>
          <a:prstGeom prst="rect">
            <a:avLst/>
          </a:prstGeom>
          <a:solidFill>
            <a:srgbClr val="00ADBC"/>
          </a:solidFill>
        </p:spPr>
        <p:txBody>
          <a:bodyPr anchorCtr="0" anchor="t" bIns="91425" lIns="91425" spcFirstLastPara="1" rIns="91425" wrap="square" tIns="91425">
            <a:noAutofit/>
          </a:bodyPr>
          <a:lstStyle>
            <a:lvl1pPr lvl="0" rtl="0" algn="ctr">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2" name="Google Shape;72;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6" name="Google Shape;7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0" name="Google Shape;80;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1" name="Google Shape;81;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DBC"/>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 name="Shape 83"/>
        <p:cNvGrpSpPr/>
        <p:nvPr/>
      </p:nvGrpSpPr>
      <p:grpSpPr>
        <a:xfrm>
          <a:off x="0" y="0"/>
          <a:ext cx="0" cy="0"/>
          <a:chOff x="0" y="0"/>
          <a:chExt cx="0" cy="0"/>
        </a:xfrm>
      </p:grpSpPr>
      <p:sp>
        <p:nvSpPr>
          <p:cNvPr id="84" name="Google Shape;84;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5" name="Google Shape;8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8" name="Google Shape;88;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0" y="2285400"/>
            <a:ext cx="9144000" cy="572700"/>
          </a:xfrm>
          <a:prstGeom prst="rect">
            <a:avLst/>
          </a:prstGeom>
          <a:solidFill>
            <a:srgbClr val="00ADBC"/>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9" name="Shape 49"/>
        <p:cNvGrpSpPr/>
        <p:nvPr/>
      </p:nvGrpSpPr>
      <p:grpSpPr>
        <a:xfrm>
          <a:off x="0" y="0"/>
          <a:ext cx="0" cy="0"/>
          <a:chOff x="0" y="0"/>
          <a:chExt cx="0" cy="0"/>
        </a:xfrm>
      </p:grpSpPr>
      <p:sp>
        <p:nvSpPr>
          <p:cNvPr id="50" name="Google Shape;50;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1" name="Google Shape;51;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indent="-317500" lvl="1" marL="9144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rtl="0">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slide" Target="/ppt/slides/slide2.xml"/><Relationship Id="rId11" Type="http://schemas.openxmlformats.org/officeDocument/2006/relationships/slide" Target="/ppt/slides/slide109.xml"/><Relationship Id="rId10" Type="http://schemas.openxmlformats.org/officeDocument/2006/relationships/slide" Target="/ppt/slides/slide96.xml"/><Relationship Id="rId12" Type="http://schemas.openxmlformats.org/officeDocument/2006/relationships/slide" Target="/ppt/slides/slide118.xml"/><Relationship Id="rId9" Type="http://schemas.openxmlformats.org/officeDocument/2006/relationships/slide" Target="/ppt/slides/slide79.xml"/><Relationship Id="rId5" Type="http://schemas.openxmlformats.org/officeDocument/2006/relationships/slide" Target="/ppt/slides/slide15.xml"/><Relationship Id="rId6" Type="http://schemas.openxmlformats.org/officeDocument/2006/relationships/slide" Target="/ppt/slides/slide30.xml"/><Relationship Id="rId7" Type="http://schemas.openxmlformats.org/officeDocument/2006/relationships/slide" Target="/ppt/slides/slide46.xml"/><Relationship Id="rId8" Type="http://schemas.openxmlformats.org/officeDocument/2006/relationships/slide" Target="/ppt/slides/slide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hyperlink" Target="http://www.youtube.com/watch?v=QnD9BiY0YUw" TargetMode="External"/><Relationship Id="rId6" Type="http://schemas.openxmlformats.org/officeDocument/2006/relationships/image" Target="../media/image25.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 Id="rId3" Type="http://schemas.openxmlformats.org/officeDocument/2006/relationships/image" Target="../media/image13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 Id="rId3" Type="http://schemas.openxmlformats.org/officeDocument/2006/relationships/image" Target="../media/image136.png"/><Relationship Id="rId4" Type="http://schemas.openxmlformats.org/officeDocument/2006/relationships/image" Target="../media/image13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 Id="rId3" Type="http://schemas.openxmlformats.org/officeDocument/2006/relationships/image" Target="../media/image136.png"/><Relationship Id="rId4" Type="http://schemas.openxmlformats.org/officeDocument/2006/relationships/image" Target="../media/image138.png"/><Relationship Id="rId5" Type="http://schemas.openxmlformats.org/officeDocument/2006/relationships/image" Target="../media/image167.png"/><Relationship Id="rId6" Type="http://schemas.openxmlformats.org/officeDocument/2006/relationships/image" Target="../media/image139.png"/><Relationship Id="rId7" Type="http://schemas.openxmlformats.org/officeDocument/2006/relationships/image" Target="../media/image14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3.xml"/><Relationship Id="rId3" Type="http://schemas.openxmlformats.org/officeDocument/2006/relationships/image" Target="../media/image136.png"/><Relationship Id="rId4" Type="http://schemas.openxmlformats.org/officeDocument/2006/relationships/image" Target="../media/image138.png"/><Relationship Id="rId9" Type="http://schemas.openxmlformats.org/officeDocument/2006/relationships/image" Target="../media/image141.jpg"/><Relationship Id="rId5" Type="http://schemas.openxmlformats.org/officeDocument/2006/relationships/image" Target="../media/image167.png"/><Relationship Id="rId6" Type="http://schemas.openxmlformats.org/officeDocument/2006/relationships/image" Target="../media/image139.png"/><Relationship Id="rId7" Type="http://schemas.openxmlformats.org/officeDocument/2006/relationships/image" Target="../media/image140.png"/><Relationship Id="rId8" Type="http://schemas.openxmlformats.org/officeDocument/2006/relationships/hyperlink" Target="http://www.youtube.com/watch?v=RFBjFclKJZU"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 Id="rId3" Type="http://schemas.openxmlformats.org/officeDocument/2006/relationships/image" Target="../media/image136.pn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hyperlink" Target="http://www.youtube.com/watch?v=RFBjFclKJZU" TargetMode="External"/><Relationship Id="rId7" Type="http://schemas.openxmlformats.org/officeDocument/2006/relationships/image" Target="../media/image14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 Id="rId3" Type="http://schemas.openxmlformats.org/officeDocument/2006/relationships/image" Target="../media/image136.png"/><Relationship Id="rId4" Type="http://schemas.openxmlformats.org/officeDocument/2006/relationships/image" Target="../media/image144.png"/><Relationship Id="rId5" Type="http://schemas.openxmlformats.org/officeDocument/2006/relationships/hyperlink" Target="http://www.youtube.com/watch?v=RFBjFclKJZU" TargetMode="External"/><Relationship Id="rId6" Type="http://schemas.openxmlformats.org/officeDocument/2006/relationships/image" Target="../media/image141.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 Id="rId3" Type="http://schemas.openxmlformats.org/officeDocument/2006/relationships/image" Target="../media/image136.png"/><Relationship Id="rId4" Type="http://schemas.openxmlformats.org/officeDocument/2006/relationships/image" Target="../media/image145.png"/><Relationship Id="rId5" Type="http://schemas.openxmlformats.org/officeDocument/2006/relationships/hyperlink" Target="http://www.youtube.com/watch?v=HODtXiNsjc4" TargetMode="External"/><Relationship Id="rId6" Type="http://schemas.openxmlformats.org/officeDocument/2006/relationships/image" Target="../media/image146.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7.xml"/><Relationship Id="rId3" Type="http://schemas.openxmlformats.org/officeDocument/2006/relationships/image" Target="../media/image14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8.xml"/><Relationship Id="rId3" Type="http://schemas.openxmlformats.org/officeDocument/2006/relationships/image" Target="../media/image81.png"/><Relationship Id="rId4" Type="http://schemas.openxmlformats.org/officeDocument/2006/relationships/image" Target="../media/image150.png"/><Relationship Id="rId9" Type="http://schemas.openxmlformats.org/officeDocument/2006/relationships/image" Target="../media/image155.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63.png"/><Relationship Id="rId8" Type="http://schemas.openxmlformats.org/officeDocument/2006/relationships/image" Target="../media/image16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 Id="rId3" Type="http://schemas.openxmlformats.org/officeDocument/2006/relationships/image" Target="../media/image1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0.xml"/><Relationship Id="rId3" Type="http://schemas.openxmlformats.org/officeDocument/2006/relationships/image" Target="../media/image16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1.xml"/><Relationship Id="rId3" Type="http://schemas.openxmlformats.org/officeDocument/2006/relationships/image" Target="../media/image15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2.xml"/><Relationship Id="rId3" Type="http://schemas.openxmlformats.org/officeDocument/2006/relationships/image" Target="../media/image136.png"/><Relationship Id="rId4" Type="http://schemas.openxmlformats.org/officeDocument/2006/relationships/image" Target="../media/image152.png"/><Relationship Id="rId5" Type="http://schemas.openxmlformats.org/officeDocument/2006/relationships/hyperlink" Target="http://www.youtube.com/watch?v=xCLRM4rIR0U" TargetMode="External"/><Relationship Id="rId6" Type="http://schemas.openxmlformats.org/officeDocument/2006/relationships/image" Target="../media/image153.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3.xml"/><Relationship Id="rId3" Type="http://schemas.openxmlformats.org/officeDocument/2006/relationships/image" Target="../media/image136.png"/><Relationship Id="rId4" Type="http://schemas.openxmlformats.org/officeDocument/2006/relationships/image" Target="../media/image13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4.xml"/><Relationship Id="rId3" Type="http://schemas.openxmlformats.org/officeDocument/2006/relationships/image" Target="../media/image136.png"/><Relationship Id="rId4" Type="http://schemas.openxmlformats.org/officeDocument/2006/relationships/image" Target="../media/image138.png"/><Relationship Id="rId5" Type="http://schemas.openxmlformats.org/officeDocument/2006/relationships/image" Target="../media/image16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5.xml"/><Relationship Id="rId3" Type="http://schemas.openxmlformats.org/officeDocument/2006/relationships/image" Target="../media/image136.png"/><Relationship Id="rId4" Type="http://schemas.openxmlformats.org/officeDocument/2006/relationships/image" Target="../media/image14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6.xml"/><Relationship Id="rId3" Type="http://schemas.openxmlformats.org/officeDocument/2006/relationships/image" Target="../media/image15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7.xml"/><Relationship Id="rId3" Type="http://schemas.openxmlformats.org/officeDocument/2006/relationships/image" Target="../media/image157.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 Id="rId3" Type="http://schemas.openxmlformats.org/officeDocument/2006/relationships/image" Target="../media/image15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9.xml"/><Relationship Id="rId3" Type="http://schemas.openxmlformats.org/officeDocument/2006/relationships/image" Target="../media/image1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0.xml"/><Relationship Id="rId3" Type="http://schemas.openxmlformats.org/officeDocument/2006/relationships/image" Target="../media/image159.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1.xml"/><Relationship Id="rId3" Type="http://schemas.openxmlformats.org/officeDocument/2006/relationships/image" Target="../media/image160.png"/><Relationship Id="rId4" Type="http://schemas.openxmlformats.org/officeDocument/2006/relationships/image" Target="../media/image16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2.xml"/><Relationship Id="rId3" Type="http://schemas.openxmlformats.org/officeDocument/2006/relationships/image" Target="../media/image1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hyperlink" Target="http://www.youtube.com/watch?v=Dxcc6ycZ73M" TargetMode="External"/><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97.png"/><Relationship Id="rId6" Type="http://schemas.openxmlformats.org/officeDocument/2006/relationships/image" Target="../media/image93.png"/><Relationship Id="rId7" Type="http://schemas.openxmlformats.org/officeDocument/2006/relationships/image" Target="../media/image1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hyperlink" Target="http://www.youtube.com/watch?v=RFBjFclKJZU" TargetMode="External"/><Relationship Id="rId5"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hyperlink" Target="http://www.youtube.com/watch?v=RFBjFclKJZU" TargetMode="External"/><Relationship Id="rId5"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hyperlink" Target="http://www.youtube.com/watch?v=z84sUmH2edY" TargetMode="External"/><Relationship Id="rId5"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hyperlink" Target="http://www.youtube.com/watch?v=uJG2ZkmPEk8" TargetMode="External"/><Relationship Id="rId5"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50.png"/><Relationship Id="rId6"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1.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46.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4.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3.png"/><Relationship Id="rId4" Type="http://schemas.openxmlformats.org/officeDocument/2006/relationships/hyperlink" Target="http://www.youtube.com/watch?v=5o8CwafCxnU" TargetMode="External"/><Relationship Id="rId5" Type="http://schemas.openxmlformats.org/officeDocument/2006/relationships/image" Target="../media/image5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7.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2.png"/><Relationship Id="rId7"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64.png"/><Relationship Id="rId4" Type="http://schemas.openxmlformats.org/officeDocument/2006/relationships/image" Target="../media/image72.png"/><Relationship Id="rId5"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68.png"/><Relationship Id="rId4" Type="http://schemas.openxmlformats.org/officeDocument/2006/relationships/image" Target="../media/image71.png"/><Relationship Id="rId5" Type="http://schemas.openxmlformats.org/officeDocument/2006/relationships/image" Target="../media/image7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74.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7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82.png"/><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7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7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7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8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8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hyperlink" Target="http://www.youtube.com/watch?v=uJG2ZkmPEk8" TargetMode="External"/><Relationship Id="rId6"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8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81.png"/><Relationship Id="rId4" Type="http://schemas.openxmlformats.org/officeDocument/2006/relationships/image" Target="../media/image85.png"/><Relationship Id="rId5" Type="http://schemas.openxmlformats.org/officeDocument/2006/relationships/image" Target="../media/image84.png"/><Relationship Id="rId6" Type="http://schemas.openxmlformats.org/officeDocument/2006/relationships/image" Target="../media/image8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8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8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8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 Id="rId3" Type="http://schemas.openxmlformats.org/officeDocument/2006/relationships/image" Target="../media/image8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 Id="rId3" Type="http://schemas.openxmlformats.org/officeDocument/2006/relationships/image" Target="../media/image9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91.png"/><Relationship Id="rId4" Type="http://schemas.openxmlformats.org/officeDocument/2006/relationships/image" Target="../media/image70.png"/><Relationship Id="rId5" Type="http://schemas.openxmlformats.org/officeDocument/2006/relationships/image" Target="../media/image9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91.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 Id="rId3" Type="http://schemas.openxmlformats.org/officeDocument/2006/relationships/image" Target="../media/image96.png"/><Relationship Id="rId4" Type="http://schemas.openxmlformats.org/officeDocument/2006/relationships/image" Target="../media/image45.png"/><Relationship Id="rId5" Type="http://schemas.openxmlformats.org/officeDocument/2006/relationships/image" Target="../media/image1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 Id="rId3" Type="http://schemas.openxmlformats.org/officeDocument/2006/relationships/image" Target="../media/image95.png"/><Relationship Id="rId4" Type="http://schemas.openxmlformats.org/officeDocument/2006/relationships/image" Target="../media/image9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1.xml"/><Relationship Id="rId3" Type="http://schemas.openxmlformats.org/officeDocument/2006/relationships/image" Target="../media/image95.png"/><Relationship Id="rId4" Type="http://schemas.openxmlformats.org/officeDocument/2006/relationships/image" Target="../media/image71.png"/><Relationship Id="rId5" Type="http://schemas.openxmlformats.org/officeDocument/2006/relationships/image" Target="../media/image73.png"/><Relationship Id="rId6" Type="http://schemas.openxmlformats.org/officeDocument/2006/relationships/image" Target="../media/image9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2.xml"/><Relationship Id="rId3" Type="http://schemas.openxmlformats.org/officeDocument/2006/relationships/image" Target="../media/image9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3.xml"/><Relationship Id="rId3" Type="http://schemas.openxmlformats.org/officeDocument/2006/relationships/image" Target="../media/image9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4.xml"/><Relationship Id="rId3" Type="http://schemas.openxmlformats.org/officeDocument/2006/relationships/image" Target="../media/image101.png"/><Relationship Id="rId4" Type="http://schemas.openxmlformats.org/officeDocument/2006/relationships/image" Target="../media/image111.png"/><Relationship Id="rId5" Type="http://schemas.openxmlformats.org/officeDocument/2006/relationships/hyperlink" Target="http://www.youtube.com/watch?v=uJG2ZkmPEk8" TargetMode="External"/><Relationship Id="rId6" Type="http://schemas.openxmlformats.org/officeDocument/2006/relationships/image" Target="../media/image10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5.xml"/><Relationship Id="rId3" Type="http://schemas.openxmlformats.org/officeDocument/2006/relationships/image" Target="../media/image9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6.xml"/><Relationship Id="rId3" Type="http://schemas.openxmlformats.org/officeDocument/2006/relationships/image" Target="../media/image10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 Id="rId3" Type="http://schemas.openxmlformats.org/officeDocument/2006/relationships/image" Target="../media/image103.png"/><Relationship Id="rId4" Type="http://schemas.openxmlformats.org/officeDocument/2006/relationships/hyperlink" Target="http://www.youtube.com/watch?v=AYdF7b3nMto" TargetMode="External"/><Relationship Id="rId5" Type="http://schemas.openxmlformats.org/officeDocument/2006/relationships/image" Target="../media/image106.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107.png"/><Relationship Id="rId4" Type="http://schemas.openxmlformats.org/officeDocument/2006/relationships/image" Target="../media/image108.png"/><Relationship Id="rId9" Type="http://schemas.openxmlformats.org/officeDocument/2006/relationships/image" Target="../media/image112.png"/><Relationship Id="rId5" Type="http://schemas.openxmlformats.org/officeDocument/2006/relationships/image" Target="../media/image109.png"/><Relationship Id="rId6" Type="http://schemas.openxmlformats.org/officeDocument/2006/relationships/image" Target="../media/image110.png"/><Relationship Id="rId7" Type="http://schemas.openxmlformats.org/officeDocument/2006/relationships/image" Target="../media/image126.png"/><Relationship Id="rId8" Type="http://schemas.openxmlformats.org/officeDocument/2006/relationships/image" Target="../media/image6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9.xml"/><Relationship Id="rId3" Type="http://schemas.openxmlformats.org/officeDocument/2006/relationships/image" Target="../media/image1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www.youtube.com/watch?v=Dxcc6ycZ73M" TargetMode="External"/><Relationship Id="rId5" Type="http://schemas.openxmlformats.org/officeDocument/2006/relationships/image" Target="../media/image1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0.xml"/><Relationship Id="rId3" Type="http://schemas.openxmlformats.org/officeDocument/2006/relationships/image" Target="../media/image11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1.xml"/><Relationship Id="rId3" Type="http://schemas.openxmlformats.org/officeDocument/2006/relationships/image" Target="../media/image11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 Id="rId3" Type="http://schemas.openxmlformats.org/officeDocument/2006/relationships/image" Target="../media/image11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3.xml"/><Relationship Id="rId3" Type="http://schemas.openxmlformats.org/officeDocument/2006/relationships/image" Target="../media/image11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4.xml"/><Relationship Id="rId3" Type="http://schemas.openxmlformats.org/officeDocument/2006/relationships/image" Target="../media/image11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5.xml"/><Relationship Id="rId3" Type="http://schemas.openxmlformats.org/officeDocument/2006/relationships/image" Target="../media/image11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 Id="rId3" Type="http://schemas.openxmlformats.org/officeDocument/2006/relationships/image" Target="../media/image117.png"/><Relationship Id="rId4" Type="http://schemas.openxmlformats.org/officeDocument/2006/relationships/hyperlink" Target="http://www.youtube.com/watch?v=5o8CwafCxnU" TargetMode="External"/><Relationship Id="rId5" Type="http://schemas.openxmlformats.org/officeDocument/2006/relationships/image" Target="../media/image119.jpg"/><Relationship Id="rId6"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7.xml"/><Relationship Id="rId3" Type="http://schemas.openxmlformats.org/officeDocument/2006/relationships/image" Target="../media/image11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8.xml"/><Relationship Id="rId3" Type="http://schemas.openxmlformats.org/officeDocument/2006/relationships/image" Target="../media/image118.png"/><Relationship Id="rId4" Type="http://schemas.openxmlformats.org/officeDocument/2006/relationships/image" Target="../media/image12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9.xml"/><Relationship Id="rId3" Type="http://schemas.openxmlformats.org/officeDocument/2006/relationships/image" Target="../media/image118.png"/><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0.xml"/><Relationship Id="rId3" Type="http://schemas.openxmlformats.org/officeDocument/2006/relationships/image" Target="../media/image11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 Id="rId3" Type="http://schemas.openxmlformats.org/officeDocument/2006/relationships/image" Target="../media/image117.png"/><Relationship Id="rId4" Type="http://schemas.openxmlformats.org/officeDocument/2006/relationships/hyperlink" Target="http://www.youtube.com/watch?v=kBXQZMmiA4s" TargetMode="External"/><Relationship Id="rId5" Type="http://schemas.openxmlformats.org/officeDocument/2006/relationships/image" Target="../media/image122.jpg"/><Relationship Id="rId6"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2.xml"/><Relationship Id="rId3" Type="http://schemas.openxmlformats.org/officeDocument/2006/relationships/image" Target="../media/image11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3.xml"/><Relationship Id="rId3" Type="http://schemas.openxmlformats.org/officeDocument/2006/relationships/image" Target="../media/image12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 Id="rId3" Type="http://schemas.openxmlformats.org/officeDocument/2006/relationships/image" Target="../media/image124.png"/><Relationship Id="rId4" Type="http://schemas.openxmlformats.org/officeDocument/2006/relationships/image" Target="../media/image125.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3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 Id="rId3" Type="http://schemas.openxmlformats.org/officeDocument/2006/relationships/image" Target="../media/image124.png"/><Relationship Id="rId4" Type="http://schemas.openxmlformats.org/officeDocument/2006/relationships/image" Target="../media/image129.png"/><Relationship Id="rId5" Type="http://schemas.openxmlformats.org/officeDocument/2006/relationships/image" Target="../media/image13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13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7.xml"/><Relationship Id="rId3" Type="http://schemas.openxmlformats.org/officeDocument/2006/relationships/image" Target="../media/image13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8.xml"/><Relationship Id="rId3" Type="http://schemas.openxmlformats.org/officeDocument/2006/relationships/image" Target="../media/image13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9.xml"/><Relationship Id="rId3" Type="http://schemas.openxmlformats.org/officeDocument/2006/relationships/image" Target="../media/image1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5"/>
          <p:cNvSpPr txBox="1"/>
          <p:nvPr/>
        </p:nvSpPr>
        <p:spPr>
          <a:xfrm>
            <a:off x="2719888" y="1849475"/>
            <a:ext cx="3948600" cy="2400300"/>
          </a:xfrm>
          <a:prstGeom prst="rect">
            <a:avLst/>
          </a:prstGeom>
          <a:noFill/>
          <a:ln>
            <a:noFill/>
          </a:ln>
        </p:spPr>
        <p:txBody>
          <a:bodyPr anchorCtr="0" anchor="t" bIns="91425" lIns="91425" spcFirstLastPara="1" rIns="91425" wrap="square" tIns="91425">
            <a:noAutofit/>
          </a:bodyPr>
          <a:lstStyle/>
          <a:p>
            <a:pPr indent="-1028700" lvl="0" marL="1085850" rtl="0" algn="l">
              <a:spcBef>
                <a:spcPts val="0"/>
              </a:spcBef>
              <a:spcAft>
                <a:spcPts val="0"/>
              </a:spcAft>
              <a:buNone/>
            </a:pPr>
            <a:r>
              <a:rPr b="1" lang="en" sz="1600">
                <a:solidFill>
                  <a:srgbClr val="FFA400"/>
                </a:solidFill>
              </a:rPr>
              <a:t>Lesson 1:</a:t>
            </a:r>
            <a:r>
              <a:rPr b="1" lang="en" sz="1600">
                <a:solidFill>
                  <a:schemeClr val="lt1"/>
                </a:solidFill>
              </a:rPr>
              <a:t> </a:t>
            </a:r>
            <a:r>
              <a:rPr lang="en" sz="1600" u="sng">
                <a:solidFill>
                  <a:schemeClr val="lt1"/>
                </a:solidFill>
                <a:hlinkClick action="ppaction://hlinksldjump" r:id="rId4">
                  <a:extLst>
                    <a:ext uri="{A12FA001-AC4F-418D-AE19-62706E023703}">
                      <ahyp:hlinkClr val="tx"/>
                    </a:ext>
                  </a:extLst>
                </a:hlinkClick>
              </a:rPr>
              <a:t>Welcome to the Internet</a:t>
            </a:r>
            <a:endParaRPr b="1" sz="1600">
              <a:solidFill>
                <a:srgbClr val="FFA400"/>
              </a:solidFill>
            </a:endParaRPr>
          </a:p>
          <a:p>
            <a:pPr indent="-1028700" lvl="0" marL="1085850" rtl="0" algn="l">
              <a:spcBef>
                <a:spcPts val="0"/>
              </a:spcBef>
              <a:spcAft>
                <a:spcPts val="0"/>
              </a:spcAft>
              <a:buNone/>
            </a:pPr>
            <a:r>
              <a:rPr b="1" lang="en" sz="1600">
                <a:solidFill>
                  <a:srgbClr val="FFA400"/>
                </a:solidFill>
              </a:rPr>
              <a:t>Lesson 2:</a:t>
            </a:r>
            <a:r>
              <a:rPr b="1" lang="en" sz="1600">
                <a:solidFill>
                  <a:srgbClr val="FFFFFF"/>
                </a:solidFill>
              </a:rPr>
              <a:t> </a:t>
            </a:r>
            <a:r>
              <a:rPr lang="en" sz="1600" u="sng">
                <a:solidFill>
                  <a:srgbClr val="FFFFFF"/>
                </a:solidFill>
                <a:hlinkClick action="ppaction://hlinksldjump" r:id="rId5">
                  <a:extLst>
                    <a:ext uri="{A12FA001-AC4F-418D-AE19-62706E023703}">
                      <ahyp:hlinkClr val="tx"/>
                    </a:ext>
                  </a:extLst>
                </a:hlinkClick>
              </a:rPr>
              <a:t>Building a Network</a:t>
            </a:r>
            <a:endParaRPr sz="1600">
              <a:solidFill>
                <a:srgbClr val="FFFFFF"/>
              </a:solidFill>
            </a:endParaRPr>
          </a:p>
          <a:p>
            <a:pPr indent="-1028700" lvl="0" marL="1085850" rtl="0" algn="l">
              <a:spcBef>
                <a:spcPts val="0"/>
              </a:spcBef>
              <a:spcAft>
                <a:spcPts val="0"/>
              </a:spcAft>
              <a:buNone/>
            </a:pPr>
            <a:r>
              <a:rPr b="1" lang="en" sz="1600">
                <a:solidFill>
                  <a:srgbClr val="FFA400"/>
                </a:solidFill>
              </a:rPr>
              <a:t>Lesson 3:</a:t>
            </a:r>
            <a:r>
              <a:rPr b="1" lang="en" sz="1600">
                <a:solidFill>
                  <a:srgbClr val="FFFFFF"/>
                </a:solidFill>
              </a:rPr>
              <a:t> </a:t>
            </a:r>
            <a:r>
              <a:rPr lang="en" sz="1600" u="sng">
                <a:solidFill>
                  <a:srgbClr val="FFFFFF"/>
                </a:solidFill>
                <a:hlinkClick action="ppaction://hlinksldjump" r:id="rId6">
                  <a:extLst>
                    <a:ext uri="{A12FA001-AC4F-418D-AE19-62706E023703}">
                      <ahyp:hlinkClr val="tx"/>
                    </a:ext>
                  </a:extLst>
                </a:hlinkClick>
              </a:rPr>
              <a:t>The Need for Addressing</a:t>
            </a:r>
            <a:endParaRPr sz="1600">
              <a:solidFill>
                <a:srgbClr val="FFFFFF"/>
              </a:solidFill>
            </a:endParaRPr>
          </a:p>
          <a:p>
            <a:pPr indent="-1028700" lvl="0" marL="1085850" rtl="0" algn="l">
              <a:spcBef>
                <a:spcPts val="0"/>
              </a:spcBef>
              <a:spcAft>
                <a:spcPts val="0"/>
              </a:spcAft>
              <a:buNone/>
            </a:pPr>
            <a:r>
              <a:rPr b="1" lang="en" sz="1600">
                <a:solidFill>
                  <a:srgbClr val="FFA400"/>
                </a:solidFill>
              </a:rPr>
              <a:t>Lesson 4:</a:t>
            </a:r>
            <a:r>
              <a:rPr b="1" lang="en" sz="1600">
                <a:solidFill>
                  <a:srgbClr val="FFFFFF"/>
                </a:solidFill>
              </a:rPr>
              <a:t> </a:t>
            </a:r>
            <a:r>
              <a:rPr lang="en" sz="1600" u="sng">
                <a:solidFill>
                  <a:srgbClr val="FFFFFF"/>
                </a:solidFill>
                <a:hlinkClick action="ppaction://hlinksldjump" r:id="rId7">
                  <a:extLst>
                    <a:ext uri="{A12FA001-AC4F-418D-AE19-62706E023703}">
                      <ahyp:hlinkClr val="tx"/>
                    </a:ext>
                  </a:extLst>
                </a:hlinkClick>
              </a:rPr>
              <a:t>Routing &amp; Redundancy</a:t>
            </a:r>
            <a:endParaRPr sz="1600">
              <a:solidFill>
                <a:srgbClr val="FFFFFF"/>
              </a:solidFill>
            </a:endParaRPr>
          </a:p>
          <a:p>
            <a:pPr indent="-1028700" lvl="0" marL="1085850" rtl="0" algn="l">
              <a:spcBef>
                <a:spcPts val="0"/>
              </a:spcBef>
              <a:spcAft>
                <a:spcPts val="0"/>
              </a:spcAft>
              <a:buNone/>
            </a:pPr>
            <a:r>
              <a:rPr b="1" lang="en" sz="1600">
                <a:solidFill>
                  <a:srgbClr val="FFA400"/>
                </a:solidFill>
              </a:rPr>
              <a:t>Lesson 5:</a:t>
            </a:r>
            <a:r>
              <a:rPr b="1" lang="en" sz="1600">
                <a:solidFill>
                  <a:srgbClr val="FFFFFF"/>
                </a:solidFill>
              </a:rPr>
              <a:t> </a:t>
            </a:r>
            <a:r>
              <a:rPr lang="en" sz="1600" u="sng">
                <a:solidFill>
                  <a:srgbClr val="FFFFFF"/>
                </a:solidFill>
                <a:hlinkClick action="ppaction://hlinksldjump" r:id="rId8">
                  <a:extLst>
                    <a:ext uri="{A12FA001-AC4F-418D-AE19-62706E023703}">
                      <ahyp:hlinkClr val="tx"/>
                    </a:ext>
                  </a:extLst>
                </a:hlinkClick>
              </a:rPr>
              <a:t>Packets</a:t>
            </a:r>
            <a:endParaRPr sz="1600">
              <a:solidFill>
                <a:srgbClr val="FFFFFF"/>
              </a:solidFill>
            </a:endParaRPr>
          </a:p>
          <a:p>
            <a:pPr indent="-1028700" lvl="0" marL="1085850" rtl="0" algn="l">
              <a:spcBef>
                <a:spcPts val="0"/>
              </a:spcBef>
              <a:spcAft>
                <a:spcPts val="0"/>
              </a:spcAft>
              <a:buNone/>
            </a:pPr>
            <a:r>
              <a:rPr b="1" lang="en" sz="1600">
                <a:solidFill>
                  <a:srgbClr val="FFA400"/>
                </a:solidFill>
              </a:rPr>
              <a:t>Lesson 6:</a:t>
            </a:r>
            <a:r>
              <a:rPr lang="en" sz="1600">
                <a:solidFill>
                  <a:srgbClr val="FFFFFF"/>
                </a:solidFill>
              </a:rPr>
              <a:t> </a:t>
            </a:r>
            <a:r>
              <a:rPr lang="en" sz="1600" u="sng">
                <a:solidFill>
                  <a:srgbClr val="FFFFFF"/>
                </a:solidFill>
                <a:hlinkClick action="ppaction://hlinksldjump" r:id="rId9">
                  <a:extLst>
                    <a:ext uri="{A12FA001-AC4F-418D-AE19-62706E023703}">
                      <ahyp:hlinkClr val="tx"/>
                    </a:ext>
                  </a:extLst>
                </a:hlinkClick>
              </a:rPr>
              <a:t>HTTP and DNS</a:t>
            </a:r>
            <a:endParaRPr sz="1600">
              <a:solidFill>
                <a:srgbClr val="FFFFFF"/>
              </a:solidFill>
            </a:endParaRPr>
          </a:p>
          <a:p>
            <a:pPr indent="-1028700" lvl="0" marL="1085850" rtl="0" algn="l">
              <a:spcBef>
                <a:spcPts val="0"/>
              </a:spcBef>
              <a:spcAft>
                <a:spcPts val="0"/>
              </a:spcAft>
              <a:buNone/>
            </a:pPr>
            <a:r>
              <a:rPr b="1" lang="en" sz="1600">
                <a:solidFill>
                  <a:srgbClr val="FFA400"/>
                </a:solidFill>
              </a:rPr>
              <a:t>Lesson 7:</a:t>
            </a:r>
            <a:r>
              <a:rPr b="1" lang="en" sz="1600">
                <a:solidFill>
                  <a:srgbClr val="FFFFFF"/>
                </a:solidFill>
              </a:rPr>
              <a:t> </a:t>
            </a:r>
            <a:r>
              <a:rPr lang="en" sz="1600" u="sng">
                <a:solidFill>
                  <a:schemeClr val="lt1"/>
                </a:solidFill>
                <a:hlinkClick action="ppaction://hlinksldjump" r:id="rId10">
                  <a:extLst>
                    <a:ext uri="{A12FA001-AC4F-418D-AE19-62706E023703}">
                      <ahyp:hlinkClr val="tx"/>
                    </a:ext>
                  </a:extLst>
                </a:hlinkClick>
              </a:rPr>
              <a:t>Internet Dilemmas, Pt 1</a:t>
            </a:r>
            <a:endParaRPr sz="1600">
              <a:solidFill>
                <a:schemeClr val="lt1"/>
              </a:solidFill>
            </a:endParaRPr>
          </a:p>
          <a:p>
            <a:pPr indent="-1028700" lvl="0" marL="1085850" rtl="0" algn="l">
              <a:spcBef>
                <a:spcPts val="0"/>
              </a:spcBef>
              <a:spcAft>
                <a:spcPts val="0"/>
              </a:spcAft>
              <a:buNone/>
            </a:pPr>
            <a:r>
              <a:rPr b="1" lang="en" sz="1600">
                <a:solidFill>
                  <a:srgbClr val="FFA400"/>
                </a:solidFill>
              </a:rPr>
              <a:t>Lesson 8:</a:t>
            </a:r>
            <a:r>
              <a:rPr b="1" lang="en" sz="1600">
                <a:solidFill>
                  <a:srgbClr val="FFFFFF"/>
                </a:solidFill>
              </a:rPr>
              <a:t> </a:t>
            </a:r>
            <a:r>
              <a:rPr lang="en" sz="1600" u="sng">
                <a:solidFill>
                  <a:srgbClr val="FFFFFF"/>
                </a:solidFill>
                <a:hlinkClick action="ppaction://hlinksldjump" r:id="rId11">
                  <a:extLst>
                    <a:ext uri="{A12FA001-AC4F-418D-AE19-62706E023703}">
                      <ahyp:hlinkClr val="tx"/>
                    </a:ext>
                  </a:extLst>
                </a:hlinkClick>
              </a:rPr>
              <a:t>Internet Dilemmas, Pt 2</a:t>
            </a:r>
            <a:endParaRPr sz="1600">
              <a:solidFill>
                <a:srgbClr val="FFFFFF"/>
              </a:solidFill>
            </a:endParaRPr>
          </a:p>
          <a:p>
            <a:pPr indent="-1028700" lvl="0" marL="1085850" rtl="0" algn="l">
              <a:spcBef>
                <a:spcPts val="0"/>
              </a:spcBef>
              <a:spcAft>
                <a:spcPts val="0"/>
              </a:spcAft>
              <a:buNone/>
            </a:pPr>
            <a:r>
              <a:rPr b="1" lang="en" sz="1600">
                <a:solidFill>
                  <a:srgbClr val="FF9900"/>
                </a:solidFill>
              </a:rPr>
              <a:t>Lesson 9:</a:t>
            </a:r>
            <a:r>
              <a:rPr b="1" lang="en" sz="1600">
                <a:solidFill>
                  <a:srgbClr val="FFFFFF"/>
                </a:solidFill>
              </a:rPr>
              <a:t> </a:t>
            </a:r>
            <a:r>
              <a:rPr lang="en" sz="1600" u="sng">
                <a:solidFill>
                  <a:srgbClr val="FFFFFF"/>
                </a:solidFill>
                <a:hlinkClick action="ppaction://hlinksldjump" r:id="rId12">
                  <a:extLst>
                    <a:ext uri="{A12FA001-AC4F-418D-AE19-62706E023703}">
                      <ahyp:hlinkClr val="tx"/>
                    </a:ext>
                  </a:extLst>
                </a:hlinkClick>
              </a:rPr>
              <a:t>Assessment Day</a:t>
            </a:r>
            <a:endParaRPr sz="1600">
              <a:solidFill>
                <a:srgbClr val="FFFFFF"/>
              </a:solidFill>
            </a:endParaRPr>
          </a:p>
          <a:p>
            <a:pPr indent="0" lvl="0" marL="0" rtl="0" algn="l">
              <a:spcBef>
                <a:spcPts val="0"/>
              </a:spcBef>
              <a:spcAft>
                <a:spcPts val="0"/>
              </a:spcAft>
              <a:buNone/>
            </a:pPr>
            <a:r>
              <a:t/>
            </a:r>
            <a:endParaRPr b="1" sz="1600">
              <a:solidFill>
                <a:schemeClr val="lt1"/>
              </a:solidFill>
            </a:endParaRPr>
          </a:p>
        </p:txBody>
      </p:sp>
      <p:sp>
        <p:nvSpPr>
          <p:cNvPr id="97" name="Google Shape;97;p25"/>
          <p:cNvSpPr txBox="1"/>
          <p:nvPr/>
        </p:nvSpPr>
        <p:spPr>
          <a:xfrm>
            <a:off x="311700" y="3504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Unit 2: The Internet</a:t>
            </a:r>
            <a:endParaRPr b="1" sz="3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Table</a:t>
            </a:r>
            <a:r>
              <a:rPr b="1" lang="en" sz="3600">
                <a:solidFill>
                  <a:srgbClr val="FFFFFF"/>
                </a:solidFill>
                <a:latin typeface="Proxima Nova"/>
                <a:ea typeface="Proxima Nova"/>
                <a:cs typeface="Proxima Nova"/>
                <a:sym typeface="Proxima Nova"/>
              </a:rPr>
              <a:t> of Contents</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195" name="Google Shape;195;p34"/>
          <p:cNvGrpSpPr/>
          <p:nvPr/>
        </p:nvGrpSpPr>
        <p:grpSpPr>
          <a:xfrm>
            <a:off x="8318125" y="86900"/>
            <a:ext cx="747550" cy="183300"/>
            <a:chOff x="7547375" y="86900"/>
            <a:chExt cx="747550" cy="183300"/>
          </a:xfrm>
        </p:grpSpPr>
        <p:sp>
          <p:nvSpPr>
            <p:cNvPr id="196" name="Google Shape;196;p34"/>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4"/>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4"/>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9" name="Google Shape;199;p34"/>
          <p:cNvPicPr preferRelativeResize="0"/>
          <p:nvPr/>
        </p:nvPicPr>
        <p:blipFill>
          <a:blip r:embed="rId4">
            <a:alphaModFix/>
          </a:blip>
          <a:stretch>
            <a:fillRect/>
          </a:stretch>
        </p:blipFill>
        <p:spPr>
          <a:xfrm>
            <a:off x="365275" y="941025"/>
            <a:ext cx="4821151" cy="3798475"/>
          </a:xfrm>
          <a:prstGeom prst="rect">
            <a:avLst/>
          </a:prstGeom>
          <a:noFill/>
          <a:ln>
            <a:noFill/>
          </a:ln>
        </p:spPr>
      </p:pic>
      <p:sp>
        <p:nvSpPr>
          <p:cNvPr id="200" name="Google Shape;200;p34"/>
          <p:cNvSpPr txBox="1"/>
          <p:nvPr/>
        </p:nvSpPr>
        <p:spPr>
          <a:xfrm>
            <a:off x="5486400" y="544300"/>
            <a:ext cx="3511500" cy="26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Do This: </a:t>
            </a:r>
            <a:endParaRPr b="1" sz="3000">
              <a:latin typeface="Proxima Nova"/>
              <a:ea typeface="Proxima Nova"/>
              <a:cs typeface="Proxima Nova"/>
              <a:sym typeface="Proxima Nova"/>
            </a:endParaRPr>
          </a:p>
          <a:p>
            <a:pPr indent="0" lvl="0" marL="0" rtl="0" algn="ctr">
              <a:spcBef>
                <a:spcPts val="0"/>
              </a:spcBef>
              <a:spcAft>
                <a:spcPts val="0"/>
              </a:spcAft>
              <a:buNone/>
            </a:pPr>
            <a:r>
              <a:rPr lang="en" sz="3000">
                <a:latin typeface="Proxima Nova"/>
                <a:ea typeface="Proxima Nova"/>
                <a:cs typeface="Proxima Nova"/>
                <a:sym typeface="Proxima Nova"/>
              </a:rPr>
              <a:t>Explore the Internet Simulator. How does it work? What can I do with it?</a:t>
            </a:r>
            <a:endParaRPr sz="3000">
              <a:latin typeface="Proxima Nova"/>
              <a:ea typeface="Proxima Nova"/>
              <a:cs typeface="Proxima Nova"/>
              <a:sym typeface="Proxima Nova"/>
            </a:endParaRPr>
          </a:p>
        </p:txBody>
      </p: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201" name="Google Shape;201;p34" title="Timer 5m">
            <a:hlinkClick r:id="rId5"/>
          </p:cNvPr>
          <p:cNvPicPr preferRelativeResize="0"/>
          <p:nvPr/>
        </p:nvPicPr>
        <p:blipFill>
          <a:blip r:embed="rId6">
            <a:alphaModFix/>
          </a:blip>
          <a:stretch>
            <a:fillRect/>
          </a:stretch>
        </p:blipFill>
        <p:spPr>
          <a:xfrm>
            <a:off x="6125813" y="3235675"/>
            <a:ext cx="2232667" cy="16745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6" name="Shape 956"/>
        <p:cNvGrpSpPr/>
        <p:nvPr/>
      </p:nvGrpSpPr>
      <p:grpSpPr>
        <a:xfrm>
          <a:off x="0" y="0"/>
          <a:ext cx="0" cy="0"/>
          <a:chOff x="0" y="0"/>
          <a:chExt cx="0" cy="0"/>
        </a:xfrm>
      </p:grpSpPr>
      <p:sp>
        <p:nvSpPr>
          <p:cNvPr id="957" name="Google Shape;957;p12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grpSp>
        <p:nvGrpSpPr>
          <p:cNvPr id="958" name="Google Shape;958;p124"/>
          <p:cNvGrpSpPr/>
          <p:nvPr/>
        </p:nvGrpSpPr>
        <p:grpSpPr>
          <a:xfrm>
            <a:off x="2554983" y="445725"/>
            <a:ext cx="3129600" cy="4697775"/>
            <a:chOff x="2673683" y="478700"/>
            <a:chExt cx="3129600" cy="4697775"/>
          </a:xfrm>
        </p:grpSpPr>
        <p:sp>
          <p:nvSpPr>
            <p:cNvPr id="959" name="Google Shape;959;p124"/>
            <p:cNvSpPr/>
            <p:nvPr/>
          </p:nvSpPr>
          <p:spPr>
            <a:xfrm rot="-5400438">
              <a:off x="3061283" y="2434625"/>
              <a:ext cx="2354400" cy="3129300"/>
            </a:xfrm>
            <a:prstGeom prst="flowChartDelay">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24"/>
            <p:cNvSpPr/>
            <p:nvPr/>
          </p:nvSpPr>
          <p:spPr>
            <a:xfrm>
              <a:off x="2909800" y="478700"/>
              <a:ext cx="2657100" cy="2657100"/>
            </a:xfrm>
            <a:prstGeom prst="ellipse">
              <a:avLst/>
            </a:prstGeom>
            <a:solidFill>
              <a:srgbClr val="999999"/>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24"/>
            <p:cNvSpPr/>
            <p:nvPr/>
          </p:nvSpPr>
          <p:spPr>
            <a:xfrm rot="716313">
              <a:off x="4261378" y="3560913"/>
              <a:ext cx="1206599" cy="636573"/>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Alfa Slab One"/>
                  <a:ea typeface="Alfa Slab One"/>
                  <a:cs typeface="Alfa Slab One"/>
                  <a:sym typeface="Alfa Slab One"/>
                </a:rPr>
                <a:t>Chief Technology Advisor</a:t>
              </a:r>
              <a:endParaRPr sz="1200">
                <a:latin typeface="Alfa Slab One"/>
                <a:ea typeface="Alfa Slab One"/>
                <a:cs typeface="Alfa Slab One"/>
                <a:sym typeface="Alfa Slab One"/>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5" name="Shape 965"/>
        <p:cNvGrpSpPr/>
        <p:nvPr/>
      </p:nvGrpSpPr>
      <p:grpSpPr>
        <a:xfrm>
          <a:off x="0" y="0"/>
          <a:ext cx="0" cy="0"/>
          <a:chOff x="0" y="0"/>
          <a:chExt cx="0" cy="0"/>
        </a:xfrm>
      </p:grpSpPr>
      <p:sp>
        <p:nvSpPr>
          <p:cNvPr id="966" name="Google Shape;966;p12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967" name="Google Shape;967;p125"/>
          <p:cNvSpPr txBox="1"/>
          <p:nvPr/>
        </p:nvSpPr>
        <p:spPr>
          <a:xfrm>
            <a:off x="2033250" y="659450"/>
            <a:ext cx="50775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Project Guide</a:t>
            </a:r>
            <a:r>
              <a:rPr b="1" lang="en" sz="3000">
                <a:latin typeface="Proxima Nova"/>
                <a:ea typeface="Proxima Nova"/>
                <a:cs typeface="Proxima Nova"/>
                <a:sym typeface="Proxima Nova"/>
              </a:rPr>
              <a:t>:</a:t>
            </a:r>
            <a:endParaRPr b="1" sz="3000">
              <a:latin typeface="Proxima Nova"/>
              <a:ea typeface="Proxima Nova"/>
              <a:cs typeface="Proxima Nova"/>
              <a:sym typeface="Proxima Nova"/>
            </a:endParaRPr>
          </a:p>
        </p:txBody>
      </p:sp>
      <p:pic>
        <p:nvPicPr>
          <p:cNvPr id="968" name="Google Shape;968;p125"/>
          <p:cNvPicPr preferRelativeResize="0"/>
          <p:nvPr/>
        </p:nvPicPr>
        <p:blipFill>
          <a:blip r:embed="rId4">
            <a:alphaModFix/>
          </a:blip>
          <a:stretch>
            <a:fillRect/>
          </a:stretch>
        </p:blipFill>
        <p:spPr>
          <a:xfrm>
            <a:off x="2747113" y="1691750"/>
            <a:ext cx="3649781" cy="34538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2" name="Shape 972"/>
        <p:cNvGrpSpPr/>
        <p:nvPr/>
      </p:nvGrpSpPr>
      <p:grpSpPr>
        <a:xfrm>
          <a:off x="0" y="0"/>
          <a:ext cx="0" cy="0"/>
          <a:chOff x="0" y="0"/>
          <a:chExt cx="0" cy="0"/>
        </a:xfrm>
      </p:grpSpPr>
      <p:sp>
        <p:nvSpPr>
          <p:cNvPr id="973" name="Google Shape;973;p126"/>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974" name="Google Shape;974;p126"/>
          <p:cNvSpPr txBox="1"/>
          <p:nvPr/>
        </p:nvSpPr>
        <p:spPr>
          <a:xfrm>
            <a:off x="2033250" y="659450"/>
            <a:ext cx="50775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Options:</a:t>
            </a:r>
            <a:endParaRPr b="1" sz="3000">
              <a:latin typeface="Proxima Nova"/>
              <a:ea typeface="Proxima Nova"/>
              <a:cs typeface="Proxima Nova"/>
              <a:sym typeface="Proxima Nova"/>
            </a:endParaRPr>
          </a:p>
        </p:txBody>
      </p:sp>
      <p:sp>
        <p:nvSpPr>
          <p:cNvPr id="975" name="Google Shape;975;p126"/>
          <p:cNvSpPr txBox="1"/>
          <p:nvPr/>
        </p:nvSpPr>
        <p:spPr>
          <a:xfrm>
            <a:off x="255288"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Net Neutrality</a:t>
            </a:r>
            <a:endParaRPr sz="2400">
              <a:latin typeface="Proxima Nova"/>
              <a:ea typeface="Proxima Nova"/>
              <a:cs typeface="Proxima Nova"/>
              <a:sym typeface="Proxima Nova"/>
            </a:endParaRPr>
          </a:p>
        </p:txBody>
      </p:sp>
      <p:sp>
        <p:nvSpPr>
          <p:cNvPr id="976" name="Google Shape;976;p126"/>
          <p:cNvSpPr txBox="1"/>
          <p:nvPr/>
        </p:nvSpPr>
        <p:spPr>
          <a:xfrm>
            <a:off x="3065163"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Internet Censorship</a:t>
            </a:r>
            <a:endParaRPr sz="2400">
              <a:latin typeface="Proxima Nova"/>
              <a:ea typeface="Proxima Nova"/>
              <a:cs typeface="Proxima Nova"/>
              <a:sym typeface="Proxima Nova"/>
            </a:endParaRPr>
          </a:p>
        </p:txBody>
      </p:sp>
      <p:pic>
        <p:nvPicPr>
          <p:cNvPr id="977" name="Google Shape;977;p126"/>
          <p:cNvPicPr preferRelativeResize="0"/>
          <p:nvPr/>
        </p:nvPicPr>
        <p:blipFill>
          <a:blip r:embed="rId4">
            <a:alphaModFix/>
          </a:blip>
          <a:stretch>
            <a:fillRect/>
          </a:stretch>
        </p:blipFill>
        <p:spPr>
          <a:xfrm>
            <a:off x="2991188" y="2151000"/>
            <a:ext cx="3023184" cy="1761949"/>
          </a:xfrm>
          <a:prstGeom prst="rect">
            <a:avLst/>
          </a:prstGeom>
          <a:noFill/>
          <a:ln>
            <a:noFill/>
          </a:ln>
        </p:spPr>
      </p:pic>
      <p:sp>
        <p:nvSpPr>
          <p:cNvPr id="978" name="Google Shape;978;p126"/>
          <p:cNvSpPr txBox="1"/>
          <p:nvPr/>
        </p:nvSpPr>
        <p:spPr>
          <a:xfrm>
            <a:off x="6013513"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The Digital Divide</a:t>
            </a:r>
            <a:endParaRPr sz="2400">
              <a:latin typeface="Proxima Nova"/>
              <a:ea typeface="Proxima Nova"/>
              <a:cs typeface="Proxima Nova"/>
              <a:sym typeface="Proxima Nova"/>
            </a:endParaRPr>
          </a:p>
        </p:txBody>
      </p:sp>
      <p:pic>
        <p:nvPicPr>
          <p:cNvPr id="979" name="Google Shape;979;p126"/>
          <p:cNvPicPr preferRelativeResize="0"/>
          <p:nvPr/>
        </p:nvPicPr>
        <p:blipFill>
          <a:blip r:embed="rId5">
            <a:alphaModFix/>
          </a:blip>
          <a:stretch>
            <a:fillRect/>
          </a:stretch>
        </p:blipFill>
        <p:spPr>
          <a:xfrm>
            <a:off x="3754650" y="2323750"/>
            <a:ext cx="1409949" cy="1228200"/>
          </a:xfrm>
          <a:prstGeom prst="rect">
            <a:avLst/>
          </a:prstGeom>
          <a:noFill/>
          <a:ln>
            <a:noFill/>
          </a:ln>
        </p:spPr>
      </p:pic>
      <p:pic>
        <p:nvPicPr>
          <p:cNvPr id="980" name="Google Shape;980;p126"/>
          <p:cNvPicPr preferRelativeResize="0"/>
          <p:nvPr/>
        </p:nvPicPr>
        <p:blipFill>
          <a:blip r:embed="rId6">
            <a:alphaModFix/>
          </a:blip>
          <a:stretch>
            <a:fillRect/>
          </a:stretch>
        </p:blipFill>
        <p:spPr>
          <a:xfrm>
            <a:off x="545750" y="2360672"/>
            <a:ext cx="2294301" cy="1154351"/>
          </a:xfrm>
          <a:prstGeom prst="rect">
            <a:avLst/>
          </a:prstGeom>
          <a:noFill/>
          <a:ln>
            <a:noFill/>
          </a:ln>
        </p:spPr>
      </p:pic>
      <p:pic>
        <p:nvPicPr>
          <p:cNvPr id="981" name="Google Shape;981;p126"/>
          <p:cNvPicPr preferRelativeResize="0"/>
          <p:nvPr/>
        </p:nvPicPr>
        <p:blipFill>
          <a:blip r:embed="rId7">
            <a:alphaModFix/>
          </a:blip>
          <a:stretch>
            <a:fillRect/>
          </a:stretch>
        </p:blipFill>
        <p:spPr>
          <a:xfrm>
            <a:off x="6531600" y="2073900"/>
            <a:ext cx="1839050" cy="18390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5" name="Shape 985"/>
        <p:cNvGrpSpPr/>
        <p:nvPr/>
      </p:nvGrpSpPr>
      <p:grpSpPr>
        <a:xfrm>
          <a:off x="0" y="0"/>
          <a:ext cx="0" cy="0"/>
          <a:chOff x="0" y="0"/>
          <a:chExt cx="0" cy="0"/>
        </a:xfrm>
      </p:grpSpPr>
      <p:sp>
        <p:nvSpPr>
          <p:cNvPr id="986" name="Google Shape;986;p127"/>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987" name="Google Shape;987;p127"/>
          <p:cNvSpPr txBox="1"/>
          <p:nvPr/>
        </p:nvSpPr>
        <p:spPr>
          <a:xfrm>
            <a:off x="2033250" y="659450"/>
            <a:ext cx="50775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Step 1: Choose!</a:t>
            </a:r>
            <a:endParaRPr b="1" sz="3000">
              <a:latin typeface="Proxima Nova"/>
              <a:ea typeface="Proxima Nova"/>
              <a:cs typeface="Proxima Nova"/>
              <a:sym typeface="Proxima Nova"/>
            </a:endParaRPr>
          </a:p>
        </p:txBody>
      </p:sp>
      <p:sp>
        <p:nvSpPr>
          <p:cNvPr id="988" name="Google Shape;988;p127"/>
          <p:cNvSpPr txBox="1"/>
          <p:nvPr/>
        </p:nvSpPr>
        <p:spPr>
          <a:xfrm>
            <a:off x="255288"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Net Neutrality</a:t>
            </a:r>
            <a:endParaRPr sz="2400">
              <a:latin typeface="Proxima Nova"/>
              <a:ea typeface="Proxima Nova"/>
              <a:cs typeface="Proxima Nova"/>
              <a:sym typeface="Proxima Nova"/>
            </a:endParaRPr>
          </a:p>
        </p:txBody>
      </p:sp>
      <p:sp>
        <p:nvSpPr>
          <p:cNvPr id="989" name="Google Shape;989;p127"/>
          <p:cNvSpPr txBox="1"/>
          <p:nvPr/>
        </p:nvSpPr>
        <p:spPr>
          <a:xfrm>
            <a:off x="3065163"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Internet Censorship</a:t>
            </a:r>
            <a:endParaRPr sz="2400">
              <a:latin typeface="Proxima Nova"/>
              <a:ea typeface="Proxima Nova"/>
              <a:cs typeface="Proxima Nova"/>
              <a:sym typeface="Proxima Nova"/>
            </a:endParaRPr>
          </a:p>
        </p:txBody>
      </p:sp>
      <p:pic>
        <p:nvPicPr>
          <p:cNvPr id="990" name="Google Shape;990;p127"/>
          <p:cNvPicPr preferRelativeResize="0"/>
          <p:nvPr/>
        </p:nvPicPr>
        <p:blipFill>
          <a:blip r:embed="rId4">
            <a:alphaModFix/>
          </a:blip>
          <a:stretch>
            <a:fillRect/>
          </a:stretch>
        </p:blipFill>
        <p:spPr>
          <a:xfrm>
            <a:off x="2991188" y="2151000"/>
            <a:ext cx="3023184" cy="1761949"/>
          </a:xfrm>
          <a:prstGeom prst="rect">
            <a:avLst/>
          </a:prstGeom>
          <a:noFill/>
          <a:ln>
            <a:noFill/>
          </a:ln>
        </p:spPr>
      </p:pic>
      <p:sp>
        <p:nvSpPr>
          <p:cNvPr id="991" name="Google Shape;991;p127"/>
          <p:cNvSpPr txBox="1"/>
          <p:nvPr/>
        </p:nvSpPr>
        <p:spPr>
          <a:xfrm>
            <a:off x="6013513"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The Digital Divide</a:t>
            </a:r>
            <a:endParaRPr sz="2400">
              <a:latin typeface="Proxima Nova"/>
              <a:ea typeface="Proxima Nova"/>
              <a:cs typeface="Proxima Nova"/>
              <a:sym typeface="Proxima Nova"/>
            </a:endParaRPr>
          </a:p>
        </p:txBody>
      </p:sp>
      <p:pic>
        <p:nvPicPr>
          <p:cNvPr id="992" name="Google Shape;992;p127"/>
          <p:cNvPicPr preferRelativeResize="0"/>
          <p:nvPr/>
        </p:nvPicPr>
        <p:blipFill>
          <a:blip r:embed="rId5">
            <a:alphaModFix/>
          </a:blip>
          <a:stretch>
            <a:fillRect/>
          </a:stretch>
        </p:blipFill>
        <p:spPr>
          <a:xfrm>
            <a:off x="3754650" y="2323750"/>
            <a:ext cx="1409949" cy="1228200"/>
          </a:xfrm>
          <a:prstGeom prst="rect">
            <a:avLst/>
          </a:prstGeom>
          <a:noFill/>
          <a:ln>
            <a:noFill/>
          </a:ln>
        </p:spPr>
      </p:pic>
      <p:pic>
        <p:nvPicPr>
          <p:cNvPr id="993" name="Google Shape;993;p127"/>
          <p:cNvPicPr preferRelativeResize="0"/>
          <p:nvPr/>
        </p:nvPicPr>
        <p:blipFill>
          <a:blip r:embed="rId6">
            <a:alphaModFix/>
          </a:blip>
          <a:stretch>
            <a:fillRect/>
          </a:stretch>
        </p:blipFill>
        <p:spPr>
          <a:xfrm>
            <a:off x="545750" y="2360672"/>
            <a:ext cx="2294301" cy="1154351"/>
          </a:xfrm>
          <a:prstGeom prst="rect">
            <a:avLst/>
          </a:prstGeom>
          <a:noFill/>
          <a:ln>
            <a:noFill/>
          </a:ln>
        </p:spPr>
      </p:pic>
      <p:pic>
        <p:nvPicPr>
          <p:cNvPr id="994" name="Google Shape;994;p127"/>
          <p:cNvPicPr preferRelativeResize="0"/>
          <p:nvPr/>
        </p:nvPicPr>
        <p:blipFill>
          <a:blip r:embed="rId7">
            <a:alphaModFix/>
          </a:blip>
          <a:stretch>
            <a:fillRect/>
          </a:stretch>
        </p:blipFill>
        <p:spPr>
          <a:xfrm>
            <a:off x="6531600" y="2073900"/>
            <a:ext cx="1839050" cy="1839050"/>
          </a:xfrm>
          <a:prstGeom prst="rect">
            <a:avLst/>
          </a:prstGeom>
          <a:noFill/>
          <a:ln>
            <a:noFill/>
          </a:ln>
        </p:spPr>
      </p:pic>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995" name="Google Shape;995;p127" title="Timer 3m">
            <a:hlinkClick r:id="rId8"/>
          </p:cNvPr>
          <p:cNvPicPr preferRelativeResize="0"/>
          <p:nvPr/>
        </p:nvPicPr>
        <p:blipFill>
          <a:blip r:embed="rId9">
            <a:alphaModFix/>
          </a:blip>
          <a:stretch>
            <a:fillRect/>
          </a:stretch>
        </p:blipFill>
        <p:spPr>
          <a:xfrm>
            <a:off x="7384875" y="493424"/>
            <a:ext cx="1409950" cy="1057451"/>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9" name="Shape 999"/>
        <p:cNvGrpSpPr/>
        <p:nvPr/>
      </p:nvGrpSpPr>
      <p:grpSpPr>
        <a:xfrm>
          <a:off x="0" y="0"/>
          <a:ext cx="0" cy="0"/>
          <a:chOff x="0" y="0"/>
          <a:chExt cx="0" cy="0"/>
        </a:xfrm>
      </p:grpSpPr>
      <p:sp>
        <p:nvSpPr>
          <p:cNvPr id="1000" name="Google Shape;1000;p12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01" name="Google Shape;1001;p128"/>
          <p:cNvSpPr txBox="1"/>
          <p:nvPr/>
        </p:nvSpPr>
        <p:spPr>
          <a:xfrm>
            <a:off x="2033250" y="659450"/>
            <a:ext cx="50775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Step 2: Review the One-Pager and Rubric</a:t>
            </a:r>
            <a:endParaRPr b="1" sz="3000">
              <a:latin typeface="Proxima Nova"/>
              <a:ea typeface="Proxima Nova"/>
              <a:cs typeface="Proxima Nova"/>
              <a:sym typeface="Proxima Nova"/>
            </a:endParaRPr>
          </a:p>
        </p:txBody>
      </p:sp>
      <p:pic>
        <p:nvPicPr>
          <p:cNvPr id="1002" name="Google Shape;1002;p128"/>
          <p:cNvPicPr preferRelativeResize="0"/>
          <p:nvPr/>
        </p:nvPicPr>
        <p:blipFill>
          <a:blip r:embed="rId4">
            <a:alphaModFix/>
          </a:blip>
          <a:stretch>
            <a:fillRect/>
          </a:stretch>
        </p:blipFill>
        <p:spPr>
          <a:xfrm>
            <a:off x="928900" y="2015125"/>
            <a:ext cx="3348575" cy="3128374"/>
          </a:xfrm>
          <a:prstGeom prst="rect">
            <a:avLst/>
          </a:prstGeom>
          <a:noFill/>
          <a:ln cap="flat" cmpd="sng" w="9525">
            <a:solidFill>
              <a:schemeClr val="dk2"/>
            </a:solidFill>
            <a:prstDash val="solid"/>
            <a:round/>
            <a:headEnd len="sm" w="sm" type="none"/>
            <a:tailEnd len="sm" w="sm" type="none"/>
          </a:ln>
        </p:spPr>
      </p:pic>
      <p:pic>
        <p:nvPicPr>
          <p:cNvPr id="1003" name="Google Shape;1003;p128"/>
          <p:cNvPicPr preferRelativeResize="0"/>
          <p:nvPr/>
        </p:nvPicPr>
        <p:blipFill>
          <a:blip r:embed="rId5">
            <a:alphaModFix/>
          </a:blip>
          <a:stretch>
            <a:fillRect/>
          </a:stretch>
        </p:blipFill>
        <p:spPr>
          <a:xfrm>
            <a:off x="5095875" y="2015125"/>
            <a:ext cx="2828425" cy="3098550"/>
          </a:xfrm>
          <a:prstGeom prst="rect">
            <a:avLst/>
          </a:prstGeom>
          <a:noFill/>
          <a:ln>
            <a:noFill/>
          </a:ln>
        </p:spPr>
      </p:pic>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1004" name="Google Shape;1004;p128" title="Timer 3m">
            <a:hlinkClick r:id="rId6"/>
          </p:cNvPr>
          <p:cNvPicPr preferRelativeResize="0"/>
          <p:nvPr/>
        </p:nvPicPr>
        <p:blipFill>
          <a:blip r:embed="rId7">
            <a:alphaModFix/>
          </a:blip>
          <a:stretch>
            <a:fillRect/>
          </a:stretch>
        </p:blipFill>
        <p:spPr>
          <a:xfrm>
            <a:off x="7498150" y="493424"/>
            <a:ext cx="1409950" cy="1057451"/>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8" name="Shape 1008"/>
        <p:cNvGrpSpPr/>
        <p:nvPr/>
      </p:nvGrpSpPr>
      <p:grpSpPr>
        <a:xfrm>
          <a:off x="0" y="0"/>
          <a:ext cx="0" cy="0"/>
          <a:chOff x="0" y="0"/>
          <a:chExt cx="0" cy="0"/>
        </a:xfrm>
      </p:grpSpPr>
      <p:sp>
        <p:nvSpPr>
          <p:cNvPr id="1009" name="Google Shape;1009;p12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10" name="Google Shape;1010;p129"/>
          <p:cNvSpPr txBox="1"/>
          <p:nvPr/>
        </p:nvSpPr>
        <p:spPr>
          <a:xfrm>
            <a:off x="1615800" y="646050"/>
            <a:ext cx="59124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Step 3: Review the Concept Bank</a:t>
            </a:r>
            <a:endParaRPr b="1" sz="3000">
              <a:latin typeface="Proxima Nova"/>
              <a:ea typeface="Proxima Nova"/>
              <a:cs typeface="Proxima Nova"/>
              <a:sym typeface="Proxima Nova"/>
            </a:endParaRPr>
          </a:p>
        </p:txBody>
      </p:sp>
      <p:pic>
        <p:nvPicPr>
          <p:cNvPr id="1011" name="Google Shape;1011;p129"/>
          <p:cNvPicPr preferRelativeResize="0"/>
          <p:nvPr/>
        </p:nvPicPr>
        <p:blipFill>
          <a:blip r:embed="rId4">
            <a:alphaModFix/>
          </a:blip>
          <a:stretch>
            <a:fillRect/>
          </a:stretch>
        </p:blipFill>
        <p:spPr>
          <a:xfrm>
            <a:off x="1143000" y="2365550"/>
            <a:ext cx="6858000" cy="1190625"/>
          </a:xfrm>
          <a:prstGeom prst="rect">
            <a:avLst/>
          </a:prstGeom>
          <a:noFill/>
          <a:ln>
            <a:noFill/>
          </a:ln>
        </p:spPr>
      </p:pic>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1012" name="Google Shape;1012;p129" title="Timer 3m">
            <a:hlinkClick r:id="rId5"/>
          </p:cNvPr>
          <p:cNvPicPr preferRelativeResize="0"/>
          <p:nvPr/>
        </p:nvPicPr>
        <p:blipFill>
          <a:blip r:embed="rId6">
            <a:alphaModFix/>
          </a:blip>
          <a:stretch>
            <a:fillRect/>
          </a:stretch>
        </p:blipFill>
        <p:spPr>
          <a:xfrm>
            <a:off x="7734050" y="352549"/>
            <a:ext cx="1409950" cy="1057451"/>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6" name="Shape 1016"/>
        <p:cNvGrpSpPr/>
        <p:nvPr/>
      </p:nvGrpSpPr>
      <p:grpSpPr>
        <a:xfrm>
          <a:off x="0" y="0"/>
          <a:ext cx="0" cy="0"/>
          <a:chOff x="0" y="0"/>
          <a:chExt cx="0" cy="0"/>
        </a:xfrm>
      </p:grpSpPr>
      <p:sp>
        <p:nvSpPr>
          <p:cNvPr id="1017" name="Google Shape;1017;p130"/>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18" name="Google Shape;1018;p130"/>
          <p:cNvSpPr txBox="1"/>
          <p:nvPr/>
        </p:nvSpPr>
        <p:spPr>
          <a:xfrm>
            <a:off x="1615800" y="646050"/>
            <a:ext cx="59124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Step 4: Review Your Sources</a:t>
            </a:r>
            <a:endParaRPr b="1" sz="3000">
              <a:latin typeface="Proxima Nova"/>
              <a:ea typeface="Proxima Nova"/>
              <a:cs typeface="Proxima Nova"/>
              <a:sym typeface="Proxima Nova"/>
            </a:endParaRPr>
          </a:p>
        </p:txBody>
      </p:sp>
      <p:pic>
        <p:nvPicPr>
          <p:cNvPr id="1019" name="Google Shape;1019;p130"/>
          <p:cNvPicPr preferRelativeResize="0"/>
          <p:nvPr/>
        </p:nvPicPr>
        <p:blipFill>
          <a:blip r:embed="rId4">
            <a:alphaModFix/>
          </a:blip>
          <a:stretch>
            <a:fillRect/>
          </a:stretch>
        </p:blipFill>
        <p:spPr>
          <a:xfrm>
            <a:off x="2061000" y="1597475"/>
            <a:ext cx="5022009" cy="3467250"/>
          </a:xfrm>
          <a:prstGeom prst="rect">
            <a:avLst/>
          </a:prstGeom>
          <a:noFill/>
          <a:ln>
            <a:noFill/>
          </a:ln>
        </p:spPr>
      </p:pic>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1020" name="Google Shape;1020;p130" title="Timer 20m">
            <a:hlinkClick r:id="rId5"/>
          </p:cNvPr>
          <p:cNvPicPr preferRelativeResize="0"/>
          <p:nvPr/>
        </p:nvPicPr>
        <p:blipFill>
          <a:blip r:embed="rId6">
            <a:alphaModFix/>
          </a:blip>
          <a:stretch>
            <a:fillRect/>
          </a:stretch>
        </p:blipFill>
        <p:spPr>
          <a:xfrm>
            <a:off x="7528200" y="352550"/>
            <a:ext cx="1615800" cy="12118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4" name="Shape 1024"/>
        <p:cNvGrpSpPr/>
        <p:nvPr/>
      </p:nvGrpSpPr>
      <p:grpSpPr>
        <a:xfrm>
          <a:off x="0" y="0"/>
          <a:ext cx="0" cy="0"/>
          <a:chOff x="0" y="0"/>
          <a:chExt cx="0" cy="0"/>
        </a:xfrm>
      </p:grpSpPr>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8" name="Shape 1028"/>
        <p:cNvGrpSpPr/>
        <p:nvPr/>
      </p:nvGrpSpPr>
      <p:grpSpPr>
        <a:xfrm>
          <a:off x="0" y="0"/>
          <a:ext cx="0" cy="0"/>
          <a:chOff x="0" y="0"/>
          <a:chExt cx="0" cy="0"/>
        </a:xfrm>
      </p:grpSpPr>
      <p:sp>
        <p:nvSpPr>
          <p:cNvPr id="1029" name="Google Shape;1029;p13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Wrap Up</a:t>
            </a:r>
            <a:endParaRPr>
              <a:solidFill>
                <a:srgbClr val="FFFFFF"/>
              </a:solidFill>
            </a:endParaRPr>
          </a:p>
        </p:txBody>
      </p:sp>
      <p:sp>
        <p:nvSpPr>
          <p:cNvPr id="1030" name="Google Shape;1030;p132"/>
          <p:cNvSpPr txBox="1"/>
          <p:nvPr/>
        </p:nvSpPr>
        <p:spPr>
          <a:xfrm>
            <a:off x="3320550" y="940925"/>
            <a:ext cx="5319300" cy="3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Digital Divide - </a:t>
            </a:r>
            <a:r>
              <a:rPr lang="en" sz="2000">
                <a:latin typeface="Proxima Nova"/>
                <a:ea typeface="Proxima Nova"/>
                <a:cs typeface="Proxima Nova"/>
                <a:sym typeface="Proxima Nova"/>
              </a:rPr>
              <a:t>differing access to computing devices and the Internet, based on socioeconomic, geographic, or demographic characteristics. </a:t>
            </a:r>
            <a:endParaRPr sz="2000">
              <a:latin typeface="Proxima Nova"/>
              <a:ea typeface="Proxima Nova"/>
              <a:cs typeface="Proxima Nova"/>
              <a:sym typeface="Proxima Nova"/>
            </a:endParaRPr>
          </a:p>
          <a:p>
            <a:pPr indent="-355600" lvl="0" marL="457200" rtl="0" algn="l">
              <a:spcBef>
                <a:spcPts val="0"/>
              </a:spcBef>
              <a:spcAft>
                <a:spcPts val="0"/>
              </a:spcAft>
              <a:buSzPts val="2000"/>
              <a:buFont typeface="Proxima Nova"/>
              <a:buChar char="●"/>
            </a:pPr>
            <a:r>
              <a:rPr lang="en" sz="2000">
                <a:latin typeface="Proxima Nova"/>
                <a:ea typeface="Proxima Nova"/>
                <a:cs typeface="Proxima Nova"/>
                <a:sym typeface="Proxima Nova"/>
              </a:rPr>
              <a:t>Can affect both individual and groups. </a:t>
            </a:r>
            <a:endParaRPr sz="2000">
              <a:latin typeface="Proxima Nova"/>
              <a:ea typeface="Proxima Nova"/>
              <a:cs typeface="Proxima Nova"/>
              <a:sym typeface="Proxima Nova"/>
            </a:endParaRPr>
          </a:p>
          <a:p>
            <a:pPr indent="-355600" lvl="0" marL="457200" rtl="0" algn="l">
              <a:spcBef>
                <a:spcPts val="0"/>
              </a:spcBef>
              <a:spcAft>
                <a:spcPts val="0"/>
              </a:spcAft>
              <a:buSzPts val="2000"/>
              <a:buFont typeface="Proxima Nova"/>
              <a:buChar char="●"/>
            </a:pPr>
            <a:r>
              <a:rPr lang="en" sz="2000">
                <a:latin typeface="Proxima Nova"/>
                <a:ea typeface="Proxima Nova"/>
                <a:cs typeface="Proxima Nova"/>
                <a:sym typeface="Proxima Nova"/>
              </a:rPr>
              <a:t>Raises ethical concerns of equity, access, and influence globally and locally. </a:t>
            </a:r>
            <a:endParaRPr sz="2000">
              <a:latin typeface="Proxima Nova"/>
              <a:ea typeface="Proxima Nova"/>
              <a:cs typeface="Proxima Nova"/>
              <a:sym typeface="Proxima Nova"/>
            </a:endParaRPr>
          </a:p>
          <a:p>
            <a:pPr indent="-355600" lvl="0" marL="457200" rtl="0" algn="l">
              <a:spcBef>
                <a:spcPts val="0"/>
              </a:spcBef>
              <a:spcAft>
                <a:spcPts val="0"/>
              </a:spcAft>
              <a:buSzPts val="2000"/>
              <a:buFont typeface="Proxima Nova"/>
              <a:buChar char="●"/>
            </a:pPr>
            <a:r>
              <a:rPr lang="en" sz="2000">
                <a:latin typeface="Proxima Nova"/>
                <a:ea typeface="Proxima Nova"/>
                <a:cs typeface="Proxima Nova"/>
                <a:sym typeface="Proxima Nova"/>
              </a:rPr>
              <a:t>Affected by the actions of individuals, organizations, and governments. </a:t>
            </a:r>
            <a:endParaRPr sz="2000">
              <a:latin typeface="Proxima Nova"/>
              <a:ea typeface="Proxima Nova"/>
              <a:cs typeface="Proxima Nova"/>
              <a:sym typeface="Proxima Nova"/>
            </a:endParaRPr>
          </a:p>
        </p:txBody>
      </p:sp>
      <p:pic>
        <p:nvPicPr>
          <p:cNvPr id="1031" name="Google Shape;1031;p132"/>
          <p:cNvPicPr preferRelativeResize="0"/>
          <p:nvPr/>
        </p:nvPicPr>
        <p:blipFill>
          <a:blip r:embed="rId4">
            <a:alphaModFix/>
          </a:blip>
          <a:stretch>
            <a:fillRect/>
          </a:stretch>
        </p:blipFill>
        <p:spPr>
          <a:xfrm>
            <a:off x="820838" y="2802700"/>
            <a:ext cx="451449" cy="470198"/>
          </a:xfrm>
          <a:prstGeom prst="rect">
            <a:avLst/>
          </a:prstGeom>
          <a:noFill/>
          <a:ln>
            <a:noFill/>
          </a:ln>
        </p:spPr>
      </p:pic>
      <p:pic>
        <p:nvPicPr>
          <p:cNvPr id="1032" name="Google Shape;1032;p132"/>
          <p:cNvPicPr preferRelativeResize="0"/>
          <p:nvPr/>
        </p:nvPicPr>
        <p:blipFill>
          <a:blip r:embed="rId4">
            <a:alphaModFix/>
          </a:blip>
          <a:stretch>
            <a:fillRect/>
          </a:stretch>
        </p:blipFill>
        <p:spPr>
          <a:xfrm>
            <a:off x="2444300" y="2802700"/>
            <a:ext cx="451449" cy="470198"/>
          </a:xfrm>
          <a:prstGeom prst="rect">
            <a:avLst/>
          </a:prstGeom>
          <a:noFill/>
          <a:ln>
            <a:noFill/>
          </a:ln>
        </p:spPr>
      </p:pic>
      <p:pic>
        <p:nvPicPr>
          <p:cNvPr id="1033" name="Google Shape;1033;p132"/>
          <p:cNvPicPr preferRelativeResize="0"/>
          <p:nvPr/>
        </p:nvPicPr>
        <p:blipFill>
          <a:blip r:embed="rId5">
            <a:alphaModFix/>
          </a:blip>
          <a:stretch>
            <a:fillRect/>
          </a:stretch>
        </p:blipFill>
        <p:spPr>
          <a:xfrm>
            <a:off x="439150" y="2268200"/>
            <a:ext cx="584330" cy="470200"/>
          </a:xfrm>
          <a:prstGeom prst="rect">
            <a:avLst/>
          </a:prstGeom>
          <a:noFill/>
          <a:ln>
            <a:noFill/>
          </a:ln>
        </p:spPr>
      </p:pic>
      <p:pic>
        <p:nvPicPr>
          <p:cNvPr id="1034" name="Google Shape;1034;p132"/>
          <p:cNvPicPr preferRelativeResize="0"/>
          <p:nvPr/>
        </p:nvPicPr>
        <p:blipFill>
          <a:blip r:embed="rId6">
            <a:alphaModFix/>
          </a:blip>
          <a:stretch>
            <a:fillRect/>
          </a:stretch>
        </p:blipFill>
        <p:spPr>
          <a:xfrm>
            <a:off x="1023471" y="2268200"/>
            <a:ext cx="332443" cy="470202"/>
          </a:xfrm>
          <a:prstGeom prst="rect">
            <a:avLst/>
          </a:prstGeom>
          <a:noFill/>
          <a:ln>
            <a:noFill/>
          </a:ln>
        </p:spPr>
      </p:pic>
      <p:pic>
        <p:nvPicPr>
          <p:cNvPr id="1035" name="Google Shape;1035;p132"/>
          <p:cNvPicPr preferRelativeResize="0"/>
          <p:nvPr/>
        </p:nvPicPr>
        <p:blipFill>
          <a:blip r:embed="rId7">
            <a:alphaModFix/>
          </a:blip>
          <a:stretch>
            <a:fillRect/>
          </a:stretch>
        </p:blipFill>
        <p:spPr>
          <a:xfrm flipH="1">
            <a:off x="1398800" y="2333138"/>
            <a:ext cx="193825" cy="340326"/>
          </a:xfrm>
          <a:prstGeom prst="rect">
            <a:avLst/>
          </a:prstGeom>
          <a:noFill/>
          <a:ln>
            <a:noFill/>
          </a:ln>
        </p:spPr>
      </p:pic>
      <p:pic>
        <p:nvPicPr>
          <p:cNvPr id="1036" name="Google Shape;1036;p132"/>
          <p:cNvPicPr preferRelativeResize="0"/>
          <p:nvPr/>
        </p:nvPicPr>
        <p:blipFill>
          <a:blip r:embed="rId7">
            <a:alphaModFix/>
          </a:blip>
          <a:stretch>
            <a:fillRect/>
          </a:stretch>
        </p:blipFill>
        <p:spPr>
          <a:xfrm flipH="1">
            <a:off x="2573113" y="2333138"/>
            <a:ext cx="193825" cy="340326"/>
          </a:xfrm>
          <a:prstGeom prst="rect">
            <a:avLst/>
          </a:prstGeom>
          <a:noFill/>
          <a:ln>
            <a:noFill/>
          </a:ln>
        </p:spPr>
      </p:pic>
      <p:pic>
        <p:nvPicPr>
          <p:cNvPr id="1037" name="Google Shape;1037;p132"/>
          <p:cNvPicPr preferRelativeResize="0"/>
          <p:nvPr/>
        </p:nvPicPr>
        <p:blipFill>
          <a:blip r:embed="rId8">
            <a:alphaModFix/>
          </a:blip>
          <a:stretch>
            <a:fillRect/>
          </a:stretch>
        </p:blipFill>
        <p:spPr>
          <a:xfrm>
            <a:off x="590250" y="1545100"/>
            <a:ext cx="912624" cy="658800"/>
          </a:xfrm>
          <a:prstGeom prst="rect">
            <a:avLst/>
          </a:prstGeom>
          <a:noFill/>
          <a:ln>
            <a:noFill/>
          </a:ln>
        </p:spPr>
      </p:pic>
      <p:pic>
        <p:nvPicPr>
          <p:cNvPr id="1038" name="Google Shape;1038;p132"/>
          <p:cNvPicPr preferRelativeResize="0"/>
          <p:nvPr/>
        </p:nvPicPr>
        <p:blipFill>
          <a:blip r:embed="rId9">
            <a:alphaModFix/>
          </a:blip>
          <a:stretch>
            <a:fillRect/>
          </a:stretch>
        </p:blipFill>
        <p:spPr>
          <a:xfrm>
            <a:off x="2503800" y="1967098"/>
            <a:ext cx="332451" cy="236828"/>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2" name="Shape 1042"/>
        <p:cNvGrpSpPr/>
        <p:nvPr/>
      </p:nvGrpSpPr>
      <p:grpSpPr>
        <a:xfrm>
          <a:off x="0" y="0"/>
          <a:ext cx="0" cy="0"/>
          <a:chOff x="0" y="0"/>
          <a:chExt cx="0" cy="0"/>
        </a:xfrm>
      </p:grpSpPr>
      <p:sp>
        <p:nvSpPr>
          <p:cNvPr id="1043" name="Google Shape;1043;p13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Unit 2 - Lesson 8</a:t>
            </a:r>
            <a:endParaRPr/>
          </a:p>
          <a:p>
            <a:pPr indent="0" lvl="0" marL="0" rtl="0" algn="ctr">
              <a:spcBef>
                <a:spcPts val="0"/>
              </a:spcBef>
              <a:spcAft>
                <a:spcPts val="0"/>
              </a:spcAft>
              <a:buNone/>
            </a:pPr>
            <a:r>
              <a:rPr lang="en"/>
              <a:t>Project - Internet Dilemmas Part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207" name="Google Shape;207;p35"/>
          <p:cNvGrpSpPr/>
          <p:nvPr/>
        </p:nvGrpSpPr>
        <p:grpSpPr>
          <a:xfrm>
            <a:off x="8318125" y="86900"/>
            <a:ext cx="747550" cy="183300"/>
            <a:chOff x="7547375" y="86900"/>
            <a:chExt cx="747550" cy="183300"/>
          </a:xfrm>
        </p:grpSpPr>
        <p:sp>
          <p:nvSpPr>
            <p:cNvPr id="208" name="Google Shape;208;p35"/>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5"/>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35"/>
          <p:cNvSpPr txBox="1"/>
          <p:nvPr/>
        </p:nvSpPr>
        <p:spPr>
          <a:xfrm>
            <a:off x="6483050" y="1713525"/>
            <a:ext cx="2495400" cy="9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Teacher Demo</a:t>
            </a:r>
            <a:endParaRPr sz="3000">
              <a:latin typeface="Proxima Nova"/>
              <a:ea typeface="Proxima Nova"/>
              <a:cs typeface="Proxima Nova"/>
              <a:sym typeface="Proxima Nova"/>
            </a:endParaRPr>
          </a:p>
        </p:txBody>
      </p:sp>
      <p:pic>
        <p:nvPicPr>
          <p:cNvPr id="212" name="Google Shape;212;p35"/>
          <p:cNvPicPr preferRelativeResize="0"/>
          <p:nvPr/>
        </p:nvPicPr>
        <p:blipFill>
          <a:blip r:embed="rId4">
            <a:alphaModFix/>
          </a:blip>
          <a:stretch>
            <a:fillRect/>
          </a:stretch>
        </p:blipFill>
        <p:spPr>
          <a:xfrm>
            <a:off x="113700" y="973375"/>
            <a:ext cx="6287125" cy="33228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7" name="Shape 1047"/>
        <p:cNvGrpSpPr/>
        <p:nvPr/>
      </p:nvGrpSpPr>
      <p:grpSpPr>
        <a:xfrm>
          <a:off x="0" y="0"/>
          <a:ext cx="0" cy="0"/>
          <a:chOff x="0" y="0"/>
          <a:chExt cx="0" cy="0"/>
        </a:xfrm>
      </p:grpSpPr>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1" name="Shape 1051"/>
        <p:cNvGrpSpPr/>
        <p:nvPr/>
      </p:nvGrpSpPr>
      <p:grpSpPr>
        <a:xfrm>
          <a:off x="0" y="0"/>
          <a:ext cx="0" cy="0"/>
          <a:chOff x="0" y="0"/>
          <a:chExt cx="0" cy="0"/>
        </a:xfrm>
      </p:grpSpPr>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5" name="Shape 1055"/>
        <p:cNvGrpSpPr/>
        <p:nvPr/>
      </p:nvGrpSpPr>
      <p:grpSpPr>
        <a:xfrm>
          <a:off x="0" y="0"/>
          <a:ext cx="0" cy="0"/>
          <a:chOff x="0" y="0"/>
          <a:chExt cx="0" cy="0"/>
        </a:xfrm>
      </p:grpSpPr>
      <p:sp>
        <p:nvSpPr>
          <p:cNvPr id="1056" name="Google Shape;1056;p136"/>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57" name="Google Shape;1057;p136"/>
          <p:cNvSpPr txBox="1"/>
          <p:nvPr/>
        </p:nvSpPr>
        <p:spPr>
          <a:xfrm>
            <a:off x="1204925" y="646050"/>
            <a:ext cx="63234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Internet Dilemma Policy One Pager</a:t>
            </a:r>
            <a:endParaRPr b="1" sz="3000">
              <a:latin typeface="Proxima Nova"/>
              <a:ea typeface="Proxima Nova"/>
              <a:cs typeface="Proxima Nova"/>
              <a:sym typeface="Proxima Nova"/>
            </a:endParaRPr>
          </a:p>
        </p:txBody>
      </p:sp>
      <p:pic>
        <p:nvPicPr>
          <p:cNvPr id="1058" name="Google Shape;1058;p136"/>
          <p:cNvPicPr preferRelativeResize="0"/>
          <p:nvPr/>
        </p:nvPicPr>
        <p:blipFill>
          <a:blip r:embed="rId4">
            <a:alphaModFix/>
          </a:blip>
          <a:stretch>
            <a:fillRect/>
          </a:stretch>
        </p:blipFill>
        <p:spPr>
          <a:xfrm>
            <a:off x="3140138" y="1462825"/>
            <a:ext cx="2863724" cy="3680675"/>
          </a:xfrm>
          <a:prstGeom prst="rect">
            <a:avLst/>
          </a:prstGeom>
          <a:noFill/>
          <a:ln cap="flat" cmpd="sng" w="9525">
            <a:solidFill>
              <a:schemeClr val="dk2"/>
            </a:solidFill>
            <a:prstDash val="solid"/>
            <a:round/>
            <a:headEnd len="sm" w="sm" type="none"/>
            <a:tailEnd len="sm" w="sm" type="none"/>
          </a:ln>
        </p:spPr>
      </p:pic>
      <p:sp>
        <p:nvSpPr>
          <p:cNvPr id="1059" name="Google Shape;1059;p136"/>
          <p:cNvSpPr txBox="1"/>
          <p:nvPr/>
        </p:nvSpPr>
        <p:spPr>
          <a:xfrm>
            <a:off x="6357100" y="2112650"/>
            <a:ext cx="2366100" cy="186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Proxima Nova"/>
                <a:ea typeface="Proxima Nova"/>
                <a:cs typeface="Proxima Nova"/>
                <a:sym typeface="Proxima Nova"/>
              </a:rPr>
              <a:t>Don't forget to check the rubric as you work!</a:t>
            </a:r>
            <a:endParaRPr sz="1800">
              <a:latin typeface="Proxima Nova"/>
              <a:ea typeface="Proxima Nova"/>
              <a:cs typeface="Proxima Nova"/>
              <a:sym typeface="Proxima Nova"/>
            </a:endParaRPr>
          </a:p>
        </p:txBody>
      </p: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1060" name="Google Shape;1060;p136" title="Timer 30m">
            <a:hlinkClick r:id="rId5"/>
          </p:cNvPr>
          <p:cNvPicPr preferRelativeResize="0"/>
          <p:nvPr/>
        </p:nvPicPr>
        <p:blipFill>
          <a:blip r:embed="rId6">
            <a:alphaModFix/>
          </a:blip>
          <a:stretch>
            <a:fillRect/>
          </a:stretch>
        </p:blipFill>
        <p:spPr>
          <a:xfrm>
            <a:off x="295700" y="2112650"/>
            <a:ext cx="2491193" cy="18684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4" name="Shape 1064"/>
        <p:cNvGrpSpPr/>
        <p:nvPr/>
      </p:nvGrpSpPr>
      <p:grpSpPr>
        <a:xfrm>
          <a:off x="0" y="0"/>
          <a:ext cx="0" cy="0"/>
          <a:chOff x="0" y="0"/>
          <a:chExt cx="0" cy="0"/>
        </a:xfrm>
      </p:grpSpPr>
      <p:sp>
        <p:nvSpPr>
          <p:cNvPr id="1065" name="Google Shape;1065;p137"/>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66" name="Google Shape;1066;p137"/>
          <p:cNvSpPr txBox="1"/>
          <p:nvPr/>
        </p:nvSpPr>
        <p:spPr>
          <a:xfrm>
            <a:off x="1410300" y="666350"/>
            <a:ext cx="63234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Share Out</a:t>
            </a:r>
            <a:endParaRPr b="1" sz="3000">
              <a:latin typeface="Proxima Nova"/>
              <a:ea typeface="Proxima Nova"/>
              <a:cs typeface="Proxima Nova"/>
              <a:sym typeface="Proxima Nova"/>
            </a:endParaRPr>
          </a:p>
        </p:txBody>
      </p:sp>
      <p:sp>
        <p:nvSpPr>
          <p:cNvPr id="1067" name="Google Shape;1067;p137"/>
          <p:cNvSpPr txBox="1"/>
          <p:nvPr/>
        </p:nvSpPr>
        <p:spPr>
          <a:xfrm>
            <a:off x="3134388" y="166495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Net Neutrality</a:t>
            </a:r>
            <a:endParaRPr sz="2400">
              <a:latin typeface="Proxima Nova"/>
              <a:ea typeface="Proxima Nova"/>
              <a:cs typeface="Proxima Nova"/>
              <a:sym typeface="Proxima Nova"/>
            </a:endParaRPr>
          </a:p>
        </p:txBody>
      </p:sp>
      <p:pic>
        <p:nvPicPr>
          <p:cNvPr id="1068" name="Google Shape;1068;p137"/>
          <p:cNvPicPr preferRelativeResize="0"/>
          <p:nvPr/>
        </p:nvPicPr>
        <p:blipFill>
          <a:blip r:embed="rId4">
            <a:alphaModFix/>
          </a:blip>
          <a:stretch>
            <a:fillRect/>
          </a:stretch>
        </p:blipFill>
        <p:spPr>
          <a:xfrm>
            <a:off x="3424850" y="2528722"/>
            <a:ext cx="2294301" cy="1154351"/>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2" name="Shape 1072"/>
        <p:cNvGrpSpPr/>
        <p:nvPr/>
      </p:nvGrpSpPr>
      <p:grpSpPr>
        <a:xfrm>
          <a:off x="0" y="0"/>
          <a:ext cx="0" cy="0"/>
          <a:chOff x="0" y="0"/>
          <a:chExt cx="0" cy="0"/>
        </a:xfrm>
      </p:grpSpPr>
      <p:sp>
        <p:nvSpPr>
          <p:cNvPr id="1073" name="Google Shape;1073;p13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74" name="Google Shape;1074;p138"/>
          <p:cNvSpPr txBox="1"/>
          <p:nvPr/>
        </p:nvSpPr>
        <p:spPr>
          <a:xfrm>
            <a:off x="1410300" y="666350"/>
            <a:ext cx="63234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Share Out</a:t>
            </a:r>
            <a:endParaRPr b="1" sz="3000">
              <a:latin typeface="Proxima Nova"/>
              <a:ea typeface="Proxima Nova"/>
              <a:cs typeface="Proxima Nova"/>
              <a:sym typeface="Proxima Nova"/>
            </a:endParaRPr>
          </a:p>
        </p:txBody>
      </p:sp>
      <p:sp>
        <p:nvSpPr>
          <p:cNvPr id="1075" name="Google Shape;1075;p138"/>
          <p:cNvSpPr txBox="1"/>
          <p:nvPr/>
        </p:nvSpPr>
        <p:spPr>
          <a:xfrm>
            <a:off x="3065163" y="149690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Internet Censorship</a:t>
            </a:r>
            <a:endParaRPr sz="2400">
              <a:latin typeface="Proxima Nova"/>
              <a:ea typeface="Proxima Nova"/>
              <a:cs typeface="Proxima Nova"/>
              <a:sym typeface="Proxima Nova"/>
            </a:endParaRPr>
          </a:p>
        </p:txBody>
      </p:sp>
      <p:pic>
        <p:nvPicPr>
          <p:cNvPr id="1076" name="Google Shape;1076;p138"/>
          <p:cNvPicPr preferRelativeResize="0"/>
          <p:nvPr/>
        </p:nvPicPr>
        <p:blipFill>
          <a:blip r:embed="rId4">
            <a:alphaModFix/>
          </a:blip>
          <a:stretch>
            <a:fillRect/>
          </a:stretch>
        </p:blipFill>
        <p:spPr>
          <a:xfrm>
            <a:off x="2991188" y="2151000"/>
            <a:ext cx="3023184" cy="1761949"/>
          </a:xfrm>
          <a:prstGeom prst="rect">
            <a:avLst/>
          </a:prstGeom>
          <a:noFill/>
          <a:ln>
            <a:noFill/>
          </a:ln>
        </p:spPr>
      </p:pic>
      <p:pic>
        <p:nvPicPr>
          <p:cNvPr id="1077" name="Google Shape;1077;p138"/>
          <p:cNvPicPr preferRelativeResize="0"/>
          <p:nvPr/>
        </p:nvPicPr>
        <p:blipFill>
          <a:blip r:embed="rId5">
            <a:alphaModFix/>
          </a:blip>
          <a:stretch>
            <a:fillRect/>
          </a:stretch>
        </p:blipFill>
        <p:spPr>
          <a:xfrm>
            <a:off x="3754650" y="2323750"/>
            <a:ext cx="1409949" cy="12282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1" name="Shape 1081"/>
        <p:cNvGrpSpPr/>
        <p:nvPr/>
      </p:nvGrpSpPr>
      <p:grpSpPr>
        <a:xfrm>
          <a:off x="0" y="0"/>
          <a:ext cx="0" cy="0"/>
          <a:chOff x="0" y="0"/>
          <a:chExt cx="0" cy="0"/>
        </a:xfrm>
      </p:grpSpPr>
      <p:sp>
        <p:nvSpPr>
          <p:cNvPr id="1082" name="Google Shape;1082;p13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Activity</a:t>
            </a:r>
            <a:endParaRPr>
              <a:solidFill>
                <a:srgbClr val="FFFFFF"/>
              </a:solidFill>
            </a:endParaRPr>
          </a:p>
        </p:txBody>
      </p:sp>
      <p:sp>
        <p:nvSpPr>
          <p:cNvPr id="1083" name="Google Shape;1083;p139"/>
          <p:cNvSpPr txBox="1"/>
          <p:nvPr/>
        </p:nvSpPr>
        <p:spPr>
          <a:xfrm>
            <a:off x="1410300" y="666350"/>
            <a:ext cx="63234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Share Out</a:t>
            </a:r>
            <a:endParaRPr b="1" sz="3000">
              <a:latin typeface="Proxima Nova"/>
              <a:ea typeface="Proxima Nova"/>
              <a:cs typeface="Proxima Nova"/>
              <a:sym typeface="Proxima Nova"/>
            </a:endParaRPr>
          </a:p>
        </p:txBody>
      </p:sp>
      <p:sp>
        <p:nvSpPr>
          <p:cNvPr id="1084" name="Google Shape;1084;p139"/>
          <p:cNvSpPr txBox="1"/>
          <p:nvPr/>
        </p:nvSpPr>
        <p:spPr>
          <a:xfrm>
            <a:off x="3134388" y="1618650"/>
            <a:ext cx="2875200" cy="8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The Digital Divide</a:t>
            </a:r>
            <a:endParaRPr sz="2400">
              <a:latin typeface="Proxima Nova"/>
              <a:ea typeface="Proxima Nova"/>
              <a:cs typeface="Proxima Nova"/>
              <a:sym typeface="Proxima Nova"/>
            </a:endParaRPr>
          </a:p>
        </p:txBody>
      </p:sp>
      <p:pic>
        <p:nvPicPr>
          <p:cNvPr id="1085" name="Google Shape;1085;p139"/>
          <p:cNvPicPr preferRelativeResize="0"/>
          <p:nvPr/>
        </p:nvPicPr>
        <p:blipFill>
          <a:blip r:embed="rId4">
            <a:alphaModFix/>
          </a:blip>
          <a:stretch>
            <a:fillRect/>
          </a:stretch>
        </p:blipFill>
        <p:spPr>
          <a:xfrm>
            <a:off x="3652475" y="2195650"/>
            <a:ext cx="1839050" cy="18390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9" name="Shape 1089"/>
        <p:cNvGrpSpPr/>
        <p:nvPr/>
      </p:nvGrpSpPr>
      <p:grpSpPr>
        <a:xfrm>
          <a:off x="0" y="0"/>
          <a:ext cx="0" cy="0"/>
          <a:chOff x="0" y="0"/>
          <a:chExt cx="0" cy="0"/>
        </a:xfrm>
      </p:grpSpPr>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3" name="Shape 1093"/>
        <p:cNvGrpSpPr/>
        <p:nvPr/>
      </p:nvGrpSpPr>
      <p:grpSpPr>
        <a:xfrm>
          <a:off x="0" y="0"/>
          <a:ext cx="0" cy="0"/>
          <a:chOff x="0" y="0"/>
          <a:chExt cx="0" cy="0"/>
        </a:xfrm>
      </p:grpSpPr>
      <p:sp>
        <p:nvSpPr>
          <p:cNvPr id="1094" name="Google Shape;1094;p141"/>
          <p:cNvSpPr txBox="1"/>
          <p:nvPr/>
        </p:nvSpPr>
        <p:spPr>
          <a:xfrm>
            <a:off x="554850" y="734800"/>
            <a:ext cx="7932600" cy="35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Submit</a:t>
            </a:r>
            <a:r>
              <a:rPr b="1" lang="en" sz="3600">
                <a:latin typeface="Proxima Nova"/>
                <a:ea typeface="Proxima Nova"/>
                <a:cs typeface="Proxima Nova"/>
                <a:sym typeface="Proxima Nova"/>
              </a:rPr>
              <a:t> </a:t>
            </a:r>
            <a:endParaRPr b="1" sz="3600">
              <a:latin typeface="Proxima Nova"/>
              <a:ea typeface="Proxima Nova"/>
              <a:cs typeface="Proxima Nova"/>
              <a:sym typeface="Proxima Nova"/>
            </a:endParaRPr>
          </a:p>
          <a:p>
            <a:pPr indent="0" lvl="0" marL="0" rtl="0" algn="ctr">
              <a:spcBef>
                <a:spcPts val="0"/>
              </a:spcBef>
              <a:spcAft>
                <a:spcPts val="0"/>
              </a:spcAft>
              <a:buNone/>
            </a:pPr>
            <a:r>
              <a:t/>
            </a:r>
            <a:endParaRPr sz="3600">
              <a:solidFill>
                <a:schemeClr val="dk1"/>
              </a:solidFill>
              <a:latin typeface="Proxima Nova"/>
              <a:ea typeface="Proxima Nova"/>
              <a:cs typeface="Proxima Nova"/>
              <a:sym typeface="Proxima Nova"/>
            </a:endParaRPr>
          </a:p>
          <a:p>
            <a:pPr indent="-419100" lvl="0" marL="457200" marR="0" rtl="0" algn="ctr">
              <a:lnSpc>
                <a:spcPct val="100000"/>
              </a:lnSpc>
              <a:spcBef>
                <a:spcPts val="0"/>
              </a:spcBef>
              <a:spcAft>
                <a:spcPts val="0"/>
              </a:spcAft>
              <a:buSzPts val="3000"/>
              <a:buFont typeface="Proxima Nova"/>
              <a:buChar char="●"/>
            </a:pPr>
            <a:r>
              <a:rPr lang="en" sz="3600">
                <a:solidFill>
                  <a:schemeClr val="dk1"/>
                </a:solidFill>
                <a:latin typeface="Proxima Nova"/>
                <a:ea typeface="Proxima Nova"/>
                <a:cs typeface="Proxima Nova"/>
                <a:sym typeface="Proxima Nova"/>
              </a:rPr>
              <a:t>Your Project Guide</a:t>
            </a:r>
            <a:endParaRPr sz="3600">
              <a:solidFill>
                <a:schemeClr val="dk1"/>
              </a:solidFill>
              <a:latin typeface="Proxima Nova"/>
              <a:ea typeface="Proxima Nova"/>
              <a:cs typeface="Proxima Nova"/>
              <a:sym typeface="Proxima Nova"/>
            </a:endParaRPr>
          </a:p>
        </p:txBody>
      </p:sp>
      <p:sp>
        <p:nvSpPr>
          <p:cNvPr id="1095" name="Google Shape;1095;p14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8 - Wrap Up</a:t>
            </a:r>
            <a:endParaRPr>
              <a:solidFill>
                <a:srgbClr val="FFFFFF"/>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9" name="Shape 1099"/>
        <p:cNvGrpSpPr/>
        <p:nvPr/>
      </p:nvGrpSpPr>
      <p:grpSpPr>
        <a:xfrm>
          <a:off x="0" y="0"/>
          <a:ext cx="0" cy="0"/>
          <a:chOff x="0" y="0"/>
          <a:chExt cx="0" cy="0"/>
        </a:xfrm>
      </p:grpSpPr>
      <p:sp>
        <p:nvSpPr>
          <p:cNvPr id="1100" name="Google Shape;1100;p14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Unit 2 - Lesson 9</a:t>
            </a:r>
            <a:endParaRPr/>
          </a:p>
          <a:p>
            <a:pPr indent="0" lvl="0" marL="0" rtl="0" algn="ctr">
              <a:spcBef>
                <a:spcPts val="0"/>
              </a:spcBef>
              <a:spcAft>
                <a:spcPts val="0"/>
              </a:spcAft>
              <a:buNone/>
            </a:pPr>
            <a:r>
              <a:rPr lang="en"/>
              <a:t>Assessment Day</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4" name="Shape 1104"/>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6"/>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218" name="Google Shape;218;p36"/>
          <p:cNvGrpSpPr/>
          <p:nvPr/>
        </p:nvGrpSpPr>
        <p:grpSpPr>
          <a:xfrm>
            <a:off x="8318125" y="86900"/>
            <a:ext cx="747550" cy="183300"/>
            <a:chOff x="7547375" y="86900"/>
            <a:chExt cx="747550" cy="183300"/>
          </a:xfrm>
        </p:grpSpPr>
        <p:sp>
          <p:nvSpPr>
            <p:cNvPr id="219" name="Google Shape;219;p36"/>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6"/>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36"/>
          <p:cNvSpPr txBox="1"/>
          <p:nvPr/>
        </p:nvSpPr>
        <p:spPr>
          <a:xfrm>
            <a:off x="445100" y="455800"/>
            <a:ext cx="8195700" cy="36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 </a:t>
            </a:r>
            <a:endParaRPr b="1" sz="3600">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rPr lang="en" sz="3600">
                <a:latin typeface="Proxima Nova"/>
                <a:ea typeface="Proxima Nova"/>
                <a:cs typeface="Proxima Nova"/>
                <a:sym typeface="Proxima Nova"/>
              </a:rPr>
              <a:t>How is the Internet Simulator similar to the Internet?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rPr lang="en" sz="3600">
                <a:latin typeface="Proxima Nova"/>
                <a:ea typeface="Proxima Nova"/>
                <a:cs typeface="Proxima Nova"/>
                <a:sym typeface="Proxima Nova"/>
              </a:rPr>
              <a:t>How is it different?</a:t>
            </a:r>
            <a:endParaRPr sz="3600">
              <a:latin typeface="Proxima Nova"/>
              <a:ea typeface="Proxima Nova"/>
              <a:cs typeface="Proxima Nova"/>
              <a:sym typeface="Proxima Nova"/>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8" name="Shape 1108"/>
        <p:cNvGrpSpPr/>
        <p:nvPr/>
      </p:nvGrpSpPr>
      <p:grpSpPr>
        <a:xfrm>
          <a:off x="0" y="0"/>
          <a:ext cx="0" cy="0"/>
          <a:chOff x="0" y="0"/>
          <a:chExt cx="0" cy="0"/>
        </a:xfrm>
      </p:grpSpPr>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2" name="Shape 1112"/>
        <p:cNvGrpSpPr/>
        <p:nvPr/>
      </p:nvGrpSpPr>
      <p:grpSpPr>
        <a:xfrm>
          <a:off x="0" y="0"/>
          <a:ext cx="0" cy="0"/>
          <a:chOff x="0" y="0"/>
          <a:chExt cx="0" cy="0"/>
        </a:xfrm>
      </p:grpSpPr>
      <p:sp>
        <p:nvSpPr>
          <p:cNvPr id="1113" name="Google Shape;1113;p145"/>
          <p:cNvSpPr txBox="1"/>
          <p:nvPr/>
        </p:nvSpPr>
        <p:spPr>
          <a:xfrm>
            <a:off x="597575" y="306100"/>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Unit Assessment</a:t>
            </a:r>
            <a:endParaRPr b="1" sz="3600">
              <a:latin typeface="Proxima Nova"/>
              <a:ea typeface="Proxima Nova"/>
              <a:cs typeface="Proxima Nova"/>
              <a:sym typeface="Proxima Nova"/>
            </a:endParaRPr>
          </a:p>
        </p:txBody>
      </p:sp>
      <p:sp>
        <p:nvSpPr>
          <p:cNvPr id="1114" name="Google Shape;1114;p14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9 - Activity</a:t>
            </a:r>
            <a:endParaRPr>
              <a:solidFill>
                <a:srgbClr val="FFFFFF"/>
              </a:solidFill>
            </a:endParaRPr>
          </a:p>
        </p:txBody>
      </p:sp>
      <p:pic>
        <p:nvPicPr>
          <p:cNvPr id="1115" name="Google Shape;1115;p145"/>
          <p:cNvPicPr preferRelativeResize="0"/>
          <p:nvPr/>
        </p:nvPicPr>
        <p:blipFill>
          <a:blip r:embed="rId4">
            <a:alphaModFix/>
          </a:blip>
          <a:stretch>
            <a:fillRect/>
          </a:stretch>
        </p:blipFill>
        <p:spPr>
          <a:xfrm>
            <a:off x="623888" y="1765350"/>
            <a:ext cx="7896225" cy="143827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9" name="Shape 1119"/>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Wrap Up</a:t>
            </a:r>
            <a:endParaRPr>
              <a:solidFill>
                <a:srgbClr val="FFFFFF"/>
              </a:solidFill>
            </a:endParaRPr>
          </a:p>
        </p:txBody>
      </p:sp>
      <p:pic>
        <p:nvPicPr>
          <p:cNvPr descr="What is the internet?  Short answer: a distributed packet-switched network.  This is the introduction video to the series, &quot;How the Internet Works&quot;.  Vint Cerf, one of the &quot;fathers of the internet&quot; explains the history of how the net and how no one person or organization is really in charge of it.  Watch the rest of the series to learn more: &#10;https://www.youtube.com/playlist?list=PLzdnOPI1iJNfMRZm5DDxco3UdsFegvuB7&#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Vxaw/" id="232" name="Google Shape;232;p38" title="What is the Internet?">
            <a:hlinkClick r:id="rId4"/>
          </p:cNvPr>
          <p:cNvPicPr preferRelativeResize="0"/>
          <p:nvPr/>
        </p:nvPicPr>
        <p:blipFill>
          <a:blip r:embed="rId5">
            <a:alphaModFix/>
          </a:blip>
          <a:stretch>
            <a:fillRect/>
          </a:stretch>
        </p:blipFill>
        <p:spPr>
          <a:xfrm>
            <a:off x="1378033" y="352550"/>
            <a:ext cx="6387942" cy="4790950"/>
          </a:xfrm>
          <a:prstGeom prst="rect">
            <a:avLst/>
          </a:prstGeom>
          <a:noFill/>
          <a:ln>
            <a:noFill/>
          </a:ln>
        </p:spPr>
      </p:pic>
      <p:sp>
        <p:nvSpPr>
          <p:cNvPr id="233" name="Google Shape;233;p38"/>
          <p:cNvSpPr txBox="1"/>
          <p:nvPr/>
        </p:nvSpPr>
        <p:spPr>
          <a:xfrm>
            <a:off x="164500" y="619275"/>
            <a:ext cx="996600" cy="14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roxima Nova"/>
                <a:ea typeface="Proxima Nova"/>
                <a:cs typeface="Proxima Nova"/>
                <a:sym typeface="Proxima Nova"/>
              </a:rPr>
              <a:t>NOTE:</a:t>
            </a:r>
            <a:endParaRPr b="1" sz="1800">
              <a:latin typeface="Proxima Nova"/>
              <a:ea typeface="Proxima Nova"/>
              <a:cs typeface="Proxima Nova"/>
              <a:sym typeface="Proxima Nova"/>
            </a:endParaRPr>
          </a:p>
          <a:p>
            <a:pPr indent="0" lvl="0" marL="0" rtl="0" algn="l">
              <a:spcBef>
                <a:spcPts val="0"/>
              </a:spcBef>
              <a:spcAft>
                <a:spcPts val="0"/>
              </a:spcAft>
              <a:buNone/>
            </a:pPr>
            <a:r>
              <a:rPr b="1" lang="en" sz="1800">
                <a:latin typeface="Proxima Nova"/>
                <a:ea typeface="Proxima Nova"/>
                <a:cs typeface="Proxima Nova"/>
                <a:sym typeface="Proxima Nova"/>
              </a:rPr>
              <a:t>Start at 1:30</a:t>
            </a:r>
            <a:endParaRPr b="1" sz="18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39"/>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Unit 2 - Lesson 2</a:t>
            </a:r>
            <a:endParaRPr b="1" sz="3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Building a Network</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41"/>
          <p:cNvSpPr txBox="1"/>
          <p:nvPr/>
        </p:nvSpPr>
        <p:spPr>
          <a:xfrm>
            <a:off x="523500" y="684400"/>
            <a:ext cx="8097000" cy="4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0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3000">
                <a:solidFill>
                  <a:schemeClr val="dk1"/>
                </a:solidFill>
                <a:latin typeface="Proxima Nova"/>
                <a:ea typeface="Proxima Nova"/>
                <a:cs typeface="Proxima Nova"/>
                <a:sym typeface="Proxima Nova"/>
              </a:rPr>
              <a:t>In the previous lesson, we explored the Internet Simulator, where each of you were connected to one other person by a single wire. What are the potential problems with this setup?</a:t>
            </a:r>
            <a:endParaRPr sz="30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solidFill>
                <a:srgbClr val="000000"/>
              </a:solidFill>
              <a:latin typeface="Proxima Nova"/>
              <a:ea typeface="Proxima Nova"/>
              <a:cs typeface="Proxima Nova"/>
              <a:sym typeface="Proxima Nova"/>
            </a:endParaRPr>
          </a:p>
        </p:txBody>
      </p:sp>
      <p:sp>
        <p:nvSpPr>
          <p:cNvPr id="248" name="Google Shape;248;p41"/>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Warm Up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3"/>
          <p:cNvSpPr txBox="1"/>
          <p:nvPr/>
        </p:nvSpPr>
        <p:spPr>
          <a:xfrm>
            <a:off x="597575" y="306100"/>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Human Network</a:t>
            </a:r>
            <a:endParaRPr b="1" sz="3600">
              <a:latin typeface="Proxima Nova"/>
              <a:ea typeface="Proxima Nova"/>
              <a:cs typeface="Proxima Nova"/>
              <a:sym typeface="Proxima Nova"/>
            </a:endParaRPr>
          </a:p>
        </p:txBody>
      </p:sp>
      <p:sp>
        <p:nvSpPr>
          <p:cNvPr id="258" name="Google Shape;258;p43"/>
          <p:cNvSpPr txBox="1"/>
          <p:nvPr/>
        </p:nvSpPr>
        <p:spPr>
          <a:xfrm>
            <a:off x="504650" y="1142325"/>
            <a:ext cx="8256300" cy="13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You and your group should have: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string</a:t>
            </a:r>
            <a:endParaRPr>
              <a:latin typeface="Proxima Nova"/>
              <a:ea typeface="Proxima Nova"/>
              <a:cs typeface="Proxima Nova"/>
              <a:sym typeface="Proxima Nova"/>
            </a:endParaRPr>
          </a:p>
        </p:txBody>
      </p:sp>
      <p:sp>
        <p:nvSpPr>
          <p:cNvPr id="259" name="Google Shape;259;p43"/>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a:t>
            </a:r>
            <a:endParaRPr>
              <a:solidFill>
                <a:srgbClr val="FFFFFF"/>
              </a:solidFill>
            </a:endParaRPr>
          </a:p>
        </p:txBody>
      </p:sp>
      <p:pic>
        <p:nvPicPr>
          <p:cNvPr id="260" name="Google Shape;260;p43"/>
          <p:cNvPicPr preferRelativeResize="0"/>
          <p:nvPr/>
        </p:nvPicPr>
        <p:blipFill>
          <a:blip r:embed="rId4">
            <a:alphaModFix/>
          </a:blip>
          <a:stretch>
            <a:fillRect/>
          </a:stretch>
        </p:blipFill>
        <p:spPr>
          <a:xfrm rot="1032601">
            <a:off x="572275" y="2029900"/>
            <a:ext cx="4737751" cy="2368875"/>
          </a:xfrm>
          <a:prstGeom prst="rect">
            <a:avLst/>
          </a:prstGeom>
          <a:noFill/>
          <a:ln>
            <a:noFill/>
          </a:ln>
        </p:spPr>
      </p:pic>
      <p:pic>
        <p:nvPicPr>
          <p:cNvPr id="261" name="Google Shape;261;p43"/>
          <p:cNvPicPr preferRelativeResize="0"/>
          <p:nvPr/>
        </p:nvPicPr>
        <p:blipFill>
          <a:blip r:embed="rId5">
            <a:alphaModFix/>
          </a:blip>
          <a:stretch>
            <a:fillRect/>
          </a:stretch>
        </p:blipFill>
        <p:spPr>
          <a:xfrm rot="-1815290">
            <a:off x="1736875" y="2414274"/>
            <a:ext cx="4737750" cy="2368875"/>
          </a:xfrm>
          <a:prstGeom prst="rect">
            <a:avLst/>
          </a:prstGeom>
          <a:noFill/>
          <a:ln>
            <a:noFill/>
          </a:ln>
        </p:spPr>
      </p:pic>
      <p:pic>
        <p:nvPicPr>
          <p:cNvPr id="262" name="Google Shape;262;p43"/>
          <p:cNvPicPr preferRelativeResize="0"/>
          <p:nvPr/>
        </p:nvPicPr>
        <p:blipFill>
          <a:blip r:embed="rId6">
            <a:alphaModFix/>
          </a:blip>
          <a:stretch>
            <a:fillRect/>
          </a:stretch>
        </p:blipFill>
        <p:spPr>
          <a:xfrm flipH="1" rot="-3303249">
            <a:off x="4447349" y="1560642"/>
            <a:ext cx="4737750" cy="2368875"/>
          </a:xfrm>
          <a:prstGeom prst="rect">
            <a:avLst/>
          </a:prstGeom>
          <a:noFill/>
          <a:ln>
            <a:noFill/>
          </a:ln>
        </p:spPr>
      </p:pic>
      <p:pic>
        <p:nvPicPr>
          <p:cNvPr id="263" name="Google Shape;263;p43"/>
          <p:cNvPicPr preferRelativeResize="0"/>
          <p:nvPr/>
        </p:nvPicPr>
        <p:blipFill>
          <a:blip r:embed="rId7">
            <a:alphaModFix/>
          </a:blip>
          <a:stretch>
            <a:fillRect/>
          </a:stretch>
        </p:blipFill>
        <p:spPr>
          <a:xfrm flipH="1" rot="-9334877">
            <a:off x="4620924" y="1929449"/>
            <a:ext cx="4737750" cy="236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6"/>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Unit 2 - Lesson 1</a:t>
            </a:r>
            <a:endParaRPr b="1" sz="3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Welcome to the Internet</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4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a:t>
            </a:r>
            <a:endParaRPr>
              <a:solidFill>
                <a:srgbClr val="FFFFFF"/>
              </a:solidFill>
            </a:endParaRPr>
          </a:p>
        </p:txBody>
      </p:sp>
      <p:grpSp>
        <p:nvGrpSpPr>
          <p:cNvPr id="269" name="Google Shape;269;p44"/>
          <p:cNvGrpSpPr/>
          <p:nvPr/>
        </p:nvGrpSpPr>
        <p:grpSpPr>
          <a:xfrm>
            <a:off x="8318125" y="86900"/>
            <a:ext cx="747550" cy="183300"/>
            <a:chOff x="7547375" y="86900"/>
            <a:chExt cx="747550" cy="183300"/>
          </a:xfrm>
        </p:grpSpPr>
        <p:sp>
          <p:nvSpPr>
            <p:cNvPr id="270" name="Google Shape;270;p44"/>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4"/>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4"/>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44"/>
          <p:cNvSpPr txBox="1"/>
          <p:nvPr/>
        </p:nvSpPr>
        <p:spPr>
          <a:xfrm>
            <a:off x="523500" y="684400"/>
            <a:ext cx="8097000" cy="31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Proxima Nova"/>
                <a:ea typeface="Proxima Nova"/>
                <a:cs typeface="Proxima Nova"/>
                <a:sym typeface="Proxima Nova"/>
              </a:rPr>
              <a:t>Rules</a:t>
            </a:r>
            <a:r>
              <a:rPr b="1" lang="en" sz="3600">
                <a:latin typeface="Proxima Nova"/>
                <a:ea typeface="Proxima Nova"/>
                <a:cs typeface="Proxima Nova"/>
                <a:sym typeface="Proxima Nova"/>
              </a:rPr>
              <a:t> for all Challenges:</a:t>
            </a:r>
            <a:endParaRPr b="1" sz="3600">
              <a:latin typeface="Proxima Nova"/>
              <a:ea typeface="Proxima Nova"/>
              <a:cs typeface="Proxima Nova"/>
              <a:sym typeface="Proxima Nova"/>
            </a:endParaRPr>
          </a:p>
          <a:p>
            <a:pPr indent="-457200" lvl="0" marL="457200" rtl="0" algn="l">
              <a:spcBef>
                <a:spcPts val="0"/>
              </a:spcBef>
              <a:spcAft>
                <a:spcPts val="0"/>
              </a:spcAft>
              <a:buSzPts val="3600"/>
              <a:buFont typeface="Proxima Nova"/>
              <a:buChar char="●"/>
            </a:pPr>
            <a:r>
              <a:rPr lang="en" sz="3600">
                <a:latin typeface="Proxima Nova"/>
                <a:ea typeface="Proxima Nova"/>
                <a:cs typeface="Proxima Nova"/>
                <a:sym typeface="Proxima Nova"/>
              </a:rPr>
              <a:t>Only two people can be connected by a single string. </a:t>
            </a:r>
            <a:endParaRPr sz="3600">
              <a:latin typeface="Proxima Nova"/>
              <a:ea typeface="Proxima Nova"/>
              <a:cs typeface="Proxima Nova"/>
              <a:sym typeface="Proxima Nova"/>
            </a:endParaRPr>
          </a:p>
          <a:p>
            <a:pPr indent="-457200" lvl="0" marL="457200" rtl="0" algn="l">
              <a:spcBef>
                <a:spcPts val="0"/>
              </a:spcBef>
              <a:spcAft>
                <a:spcPts val="0"/>
              </a:spcAft>
              <a:buSzPts val="3600"/>
              <a:buFont typeface="Proxima Nova"/>
              <a:buChar char="●"/>
            </a:pPr>
            <a:r>
              <a:rPr lang="en" sz="3600">
                <a:latin typeface="Proxima Nova"/>
                <a:ea typeface="Proxima Nova"/>
                <a:cs typeface="Proxima Nova"/>
                <a:sym typeface="Proxima Nova"/>
              </a:rPr>
              <a:t>You can be connected to multiple people at the same time via multiple strings. </a:t>
            </a:r>
            <a:endParaRPr sz="3600">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45"/>
          <p:cNvSpPr txBox="1"/>
          <p:nvPr/>
        </p:nvSpPr>
        <p:spPr>
          <a:xfrm>
            <a:off x="523500" y="684400"/>
            <a:ext cx="8097000" cy="31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Challenge #1:</a:t>
            </a:r>
            <a:r>
              <a:rPr lang="en" sz="3600">
                <a:latin typeface="Proxima Nova"/>
                <a:ea typeface="Proxima Nova"/>
                <a:cs typeface="Proxima Nova"/>
                <a:sym typeface="Proxima Nova"/>
              </a:rPr>
              <a:t> As a group, create a network where everyone can speak directly to everyone else.</a:t>
            </a:r>
            <a:endParaRPr sz="3600">
              <a:latin typeface="Proxima Nova"/>
              <a:ea typeface="Proxima Nova"/>
              <a:cs typeface="Proxima Nova"/>
              <a:sym typeface="Proxima Nova"/>
            </a:endParaRPr>
          </a:p>
        </p:txBody>
      </p:sp>
      <p:sp>
        <p:nvSpPr>
          <p:cNvPr id="279" name="Google Shape;279;p4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a:t>
            </a:r>
            <a:endParaRPr>
              <a:solidFill>
                <a:srgbClr val="FFFFFF"/>
              </a:solidFill>
            </a:endParaRPr>
          </a:p>
        </p:txBody>
      </p:sp>
      <p:grpSp>
        <p:nvGrpSpPr>
          <p:cNvPr id="280" name="Google Shape;280;p45"/>
          <p:cNvGrpSpPr/>
          <p:nvPr/>
        </p:nvGrpSpPr>
        <p:grpSpPr>
          <a:xfrm>
            <a:off x="8318125" y="86900"/>
            <a:ext cx="747550" cy="183300"/>
            <a:chOff x="7547375" y="86900"/>
            <a:chExt cx="747550" cy="183300"/>
          </a:xfrm>
        </p:grpSpPr>
        <p:sp>
          <p:nvSpPr>
            <p:cNvPr id="281" name="Google Shape;281;p45"/>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5"/>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5"/>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284" name="Google Shape;284;p45" title="Timer 3m">
            <a:hlinkClick r:id="rId4"/>
          </p:cNvPr>
          <p:cNvPicPr preferRelativeResize="0"/>
          <p:nvPr/>
        </p:nvPicPr>
        <p:blipFill>
          <a:blip r:embed="rId5">
            <a:alphaModFix/>
          </a:blip>
          <a:stretch>
            <a:fillRect/>
          </a:stretch>
        </p:blipFill>
        <p:spPr>
          <a:xfrm>
            <a:off x="3156328" y="2677450"/>
            <a:ext cx="2831350" cy="2123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Google Shape;289;p46"/>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 </a:t>
            </a:r>
            <a:endParaRPr>
              <a:solidFill>
                <a:srgbClr val="FFFFFF"/>
              </a:solidFill>
            </a:endParaRPr>
          </a:p>
        </p:txBody>
      </p:sp>
      <p:grpSp>
        <p:nvGrpSpPr>
          <p:cNvPr id="290" name="Google Shape;290;p46"/>
          <p:cNvGrpSpPr/>
          <p:nvPr/>
        </p:nvGrpSpPr>
        <p:grpSpPr>
          <a:xfrm>
            <a:off x="8318125" y="86900"/>
            <a:ext cx="747550" cy="183300"/>
            <a:chOff x="7547375" y="86900"/>
            <a:chExt cx="747550" cy="183300"/>
          </a:xfrm>
        </p:grpSpPr>
        <p:sp>
          <p:nvSpPr>
            <p:cNvPr id="291" name="Google Shape;291;p46"/>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6"/>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6"/>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46"/>
          <p:cNvSpPr txBox="1"/>
          <p:nvPr/>
        </p:nvSpPr>
        <p:spPr>
          <a:xfrm>
            <a:off x="76200" y="1898825"/>
            <a:ext cx="9028800" cy="124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Challenge #2:</a:t>
            </a:r>
            <a:r>
              <a:rPr lang="en" sz="3600">
                <a:latin typeface="Proxima Nova"/>
                <a:ea typeface="Proxima Nova"/>
                <a:cs typeface="Proxima Nova"/>
                <a:sym typeface="Proxima Nova"/>
              </a:rPr>
              <a:t> As a group, create a network that uses the least number of strings.</a:t>
            </a:r>
            <a:endParaRPr sz="3600">
              <a:latin typeface="Proxima Nova"/>
              <a:ea typeface="Proxima Nova"/>
              <a:cs typeface="Proxima Nova"/>
              <a:sym typeface="Proxima Nova"/>
            </a:endParaRPr>
          </a:p>
        </p:txBody>
      </p:sp>
      <p:sp>
        <p:nvSpPr>
          <p:cNvPr id="295" name="Google Shape;295;p46"/>
          <p:cNvSpPr txBox="1"/>
          <p:nvPr/>
        </p:nvSpPr>
        <p:spPr>
          <a:xfrm>
            <a:off x="105950" y="416525"/>
            <a:ext cx="8948400" cy="14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7665A0"/>
                </a:solidFill>
                <a:latin typeface="Proxima Nova"/>
                <a:ea typeface="Proxima Nova"/>
                <a:cs typeface="Proxima Nova"/>
                <a:sym typeface="Proxima Nova"/>
              </a:rPr>
              <a:t>Guideline A:</a:t>
            </a:r>
            <a:r>
              <a:rPr lang="en" sz="3600">
                <a:solidFill>
                  <a:srgbClr val="7665A0"/>
                </a:solidFill>
                <a:latin typeface="Proxima Nova"/>
                <a:ea typeface="Proxima Nova"/>
                <a:cs typeface="Proxima Nova"/>
                <a:sym typeface="Proxima Nova"/>
              </a:rPr>
              <a:t> </a:t>
            </a:r>
            <a:r>
              <a:rPr lang="en" sz="3600">
                <a:latin typeface="Proxima Nova"/>
                <a:ea typeface="Proxima Nova"/>
                <a:cs typeface="Proxima Nova"/>
                <a:sym typeface="Proxima Nova"/>
              </a:rPr>
              <a:t>Strings cost money, so try to use the least number of strings possible</a:t>
            </a:r>
            <a:endParaRPr sz="3600">
              <a:latin typeface="Proxima Nova"/>
              <a:ea typeface="Proxima Nova"/>
              <a:cs typeface="Proxima Nova"/>
              <a:sym typeface="Proxima Nova"/>
            </a:endParaRPr>
          </a:p>
        </p:txBody>
      </p:sp>
      <p:cxnSp>
        <p:nvCxnSpPr>
          <p:cNvPr id="296" name="Google Shape;296;p46"/>
          <p:cNvCxnSpPr/>
          <p:nvPr/>
        </p:nvCxnSpPr>
        <p:spPr>
          <a:xfrm>
            <a:off x="227550" y="1753300"/>
            <a:ext cx="8688900" cy="0"/>
          </a:xfrm>
          <a:prstGeom prst="straightConnector1">
            <a:avLst/>
          </a:prstGeom>
          <a:noFill/>
          <a:ln cap="flat" cmpd="sng" w="9525">
            <a:solidFill>
              <a:schemeClr val="dk2"/>
            </a:solidFill>
            <a:prstDash val="solid"/>
            <a:round/>
            <a:headEnd len="med" w="med" type="none"/>
            <a:tailEnd len="med" w="med" type="none"/>
          </a:ln>
        </p:spPr>
      </p:cxn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297" name="Google Shape;297;p46" title="Timer 3m">
            <a:hlinkClick r:id="rId4"/>
          </p:cNvPr>
          <p:cNvPicPr preferRelativeResize="0"/>
          <p:nvPr/>
        </p:nvPicPr>
        <p:blipFill>
          <a:blip r:embed="rId5">
            <a:alphaModFix/>
          </a:blip>
          <a:stretch>
            <a:fillRect/>
          </a:stretch>
        </p:blipFill>
        <p:spPr>
          <a:xfrm>
            <a:off x="3252050" y="3285450"/>
            <a:ext cx="2265034" cy="169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47"/>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a:t>
            </a:r>
            <a:endParaRPr>
              <a:solidFill>
                <a:srgbClr val="FFFFFF"/>
              </a:solidFill>
            </a:endParaRPr>
          </a:p>
        </p:txBody>
      </p:sp>
      <p:grpSp>
        <p:nvGrpSpPr>
          <p:cNvPr id="303" name="Google Shape;303;p47"/>
          <p:cNvGrpSpPr/>
          <p:nvPr/>
        </p:nvGrpSpPr>
        <p:grpSpPr>
          <a:xfrm>
            <a:off x="8318125" y="86900"/>
            <a:ext cx="747550" cy="183300"/>
            <a:chOff x="7547375" y="86900"/>
            <a:chExt cx="747550" cy="183300"/>
          </a:xfrm>
        </p:grpSpPr>
        <p:sp>
          <p:nvSpPr>
            <p:cNvPr id="304" name="Google Shape;304;p47"/>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7"/>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7"/>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47"/>
          <p:cNvSpPr txBox="1"/>
          <p:nvPr/>
        </p:nvSpPr>
        <p:spPr>
          <a:xfrm>
            <a:off x="341625" y="2975575"/>
            <a:ext cx="5905800" cy="20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Challenge #3: </a:t>
            </a:r>
            <a:r>
              <a:rPr lang="en" sz="3000">
                <a:latin typeface="Proxima Nova"/>
                <a:ea typeface="Proxima Nova"/>
                <a:cs typeface="Proxima Nova"/>
                <a:sym typeface="Proxima Nova"/>
              </a:rPr>
              <a:t> As a group, create a network that keeps everyone connected even if one of the lines is cut</a:t>
            </a:r>
            <a:endParaRPr sz="3000">
              <a:latin typeface="Proxima Nova"/>
              <a:ea typeface="Proxima Nova"/>
              <a:cs typeface="Proxima Nova"/>
              <a:sym typeface="Proxima Nova"/>
            </a:endParaRPr>
          </a:p>
        </p:txBody>
      </p:sp>
      <p:sp>
        <p:nvSpPr>
          <p:cNvPr id="308" name="Google Shape;308;p47"/>
          <p:cNvSpPr txBox="1"/>
          <p:nvPr/>
        </p:nvSpPr>
        <p:spPr>
          <a:xfrm>
            <a:off x="105950" y="264125"/>
            <a:ext cx="8948400" cy="29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roxima Nova"/>
                <a:ea typeface="Proxima Nova"/>
                <a:cs typeface="Proxima Nova"/>
                <a:sym typeface="Proxima Nova"/>
              </a:rPr>
              <a:t>Guideline A:</a:t>
            </a:r>
            <a:r>
              <a:rPr lang="en" sz="3000">
                <a:latin typeface="Proxima Nova"/>
                <a:ea typeface="Proxima Nova"/>
                <a:cs typeface="Proxima Nova"/>
                <a:sym typeface="Proxima Nova"/>
              </a:rPr>
              <a:t> Strings cost money, so try to use the least number of strings possible</a:t>
            </a:r>
            <a:endParaRPr sz="3000">
              <a:latin typeface="Proxima Nova"/>
              <a:ea typeface="Proxima Nova"/>
              <a:cs typeface="Proxima Nova"/>
              <a:sym typeface="Proxima Nova"/>
            </a:endParaRPr>
          </a:p>
          <a:p>
            <a:pPr indent="0" lvl="0" marL="0" rtl="0" algn="l">
              <a:spcBef>
                <a:spcPts val="0"/>
              </a:spcBef>
              <a:spcAft>
                <a:spcPts val="0"/>
              </a:spcAft>
              <a:buNone/>
            </a:pPr>
            <a:r>
              <a:t/>
            </a:r>
            <a:endParaRPr b="1" sz="3000">
              <a:solidFill>
                <a:srgbClr val="7665A0"/>
              </a:solidFill>
              <a:latin typeface="Proxima Nova"/>
              <a:ea typeface="Proxima Nova"/>
              <a:cs typeface="Proxima Nova"/>
              <a:sym typeface="Proxima Nova"/>
            </a:endParaRPr>
          </a:p>
          <a:p>
            <a:pPr indent="0" lvl="0" marL="0" rtl="0" algn="l">
              <a:spcBef>
                <a:spcPts val="0"/>
              </a:spcBef>
              <a:spcAft>
                <a:spcPts val="0"/>
              </a:spcAft>
              <a:buNone/>
            </a:pPr>
            <a:r>
              <a:rPr b="1" lang="en" sz="3000">
                <a:solidFill>
                  <a:srgbClr val="7665A0"/>
                </a:solidFill>
                <a:latin typeface="Proxima Nova"/>
                <a:ea typeface="Proxima Nova"/>
                <a:cs typeface="Proxima Nova"/>
                <a:sym typeface="Proxima Nova"/>
              </a:rPr>
              <a:t>Guideline B:</a:t>
            </a:r>
            <a:r>
              <a:rPr lang="en" sz="3000">
                <a:latin typeface="Proxima Nova"/>
                <a:ea typeface="Proxima Nova"/>
                <a:cs typeface="Proxima Nova"/>
                <a:sym typeface="Proxima Nova"/>
              </a:rPr>
              <a:t> Strings can be cut, which might disconnect people from the network</a:t>
            </a:r>
            <a:endParaRPr sz="3000">
              <a:latin typeface="Proxima Nova"/>
              <a:ea typeface="Proxima Nova"/>
              <a:cs typeface="Proxima Nova"/>
              <a:sym typeface="Proxima Nova"/>
            </a:endParaRPr>
          </a:p>
        </p:txBody>
      </p:sp>
      <p:cxnSp>
        <p:nvCxnSpPr>
          <p:cNvPr id="309" name="Google Shape;309;p47"/>
          <p:cNvCxnSpPr/>
          <p:nvPr/>
        </p:nvCxnSpPr>
        <p:spPr>
          <a:xfrm>
            <a:off x="167575" y="2841675"/>
            <a:ext cx="8688900" cy="0"/>
          </a:xfrm>
          <a:prstGeom prst="straightConnector1">
            <a:avLst/>
          </a:prstGeom>
          <a:noFill/>
          <a:ln cap="flat" cmpd="sng" w="9525">
            <a:solidFill>
              <a:schemeClr val="dk2"/>
            </a:solidFill>
            <a:prstDash val="solid"/>
            <a:round/>
            <a:headEnd len="med" w="med" type="none"/>
            <a:tailEnd len="med" w="med" type="none"/>
          </a:ln>
        </p:spPr>
      </p:cxn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310" name="Google Shape;310;p47" title="Timer 8m">
            <a:hlinkClick r:id="rId4"/>
          </p:cNvPr>
          <p:cNvPicPr preferRelativeResize="0"/>
          <p:nvPr/>
        </p:nvPicPr>
        <p:blipFill>
          <a:blip r:embed="rId5">
            <a:alphaModFix/>
          </a:blip>
          <a:stretch>
            <a:fillRect/>
          </a:stretch>
        </p:blipFill>
        <p:spPr>
          <a:xfrm>
            <a:off x="6318975" y="2975575"/>
            <a:ext cx="2687192" cy="2015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4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a:t>
            </a:r>
            <a:endParaRPr>
              <a:solidFill>
                <a:srgbClr val="FFFFFF"/>
              </a:solidFill>
            </a:endParaRPr>
          </a:p>
        </p:txBody>
      </p:sp>
      <p:grpSp>
        <p:nvGrpSpPr>
          <p:cNvPr id="316" name="Google Shape;316;p48"/>
          <p:cNvGrpSpPr/>
          <p:nvPr/>
        </p:nvGrpSpPr>
        <p:grpSpPr>
          <a:xfrm>
            <a:off x="8318125" y="86900"/>
            <a:ext cx="747550" cy="183300"/>
            <a:chOff x="7547375" y="86900"/>
            <a:chExt cx="747550" cy="183300"/>
          </a:xfrm>
        </p:grpSpPr>
        <p:sp>
          <p:nvSpPr>
            <p:cNvPr id="317" name="Google Shape;317;p48"/>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8"/>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8"/>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48"/>
          <p:cNvSpPr txBox="1"/>
          <p:nvPr/>
        </p:nvSpPr>
        <p:spPr>
          <a:xfrm>
            <a:off x="157800" y="3827325"/>
            <a:ext cx="8948400" cy="10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700">
                <a:solidFill>
                  <a:schemeClr val="dk1"/>
                </a:solidFill>
                <a:latin typeface="Proxima Nova"/>
                <a:ea typeface="Proxima Nova"/>
                <a:cs typeface="Proxima Nova"/>
                <a:sym typeface="Proxima Nova"/>
              </a:rPr>
              <a:t>Challenge #4: </a:t>
            </a:r>
            <a:r>
              <a:rPr lang="en" sz="2700">
                <a:solidFill>
                  <a:schemeClr val="dk1"/>
                </a:solidFill>
                <a:latin typeface="Proxima Nova"/>
                <a:ea typeface="Proxima Nova"/>
                <a:cs typeface="Proxima Nova"/>
                <a:sym typeface="Proxima Nova"/>
              </a:rPr>
              <a:t> As a group, create a network that you feel balances all 3 guidelines.</a:t>
            </a:r>
            <a:endParaRPr b="1" sz="2700">
              <a:latin typeface="Proxima Nova"/>
              <a:ea typeface="Proxima Nova"/>
              <a:cs typeface="Proxima Nova"/>
              <a:sym typeface="Proxima Nova"/>
            </a:endParaRPr>
          </a:p>
          <a:p>
            <a:pPr indent="0" lvl="0" marL="0" rtl="0" algn="l">
              <a:spcBef>
                <a:spcPts val="0"/>
              </a:spcBef>
              <a:spcAft>
                <a:spcPts val="0"/>
              </a:spcAft>
              <a:buNone/>
            </a:pPr>
            <a:r>
              <a:t/>
            </a:r>
            <a:endParaRPr sz="2700">
              <a:latin typeface="Proxima Nova"/>
              <a:ea typeface="Proxima Nova"/>
              <a:cs typeface="Proxima Nova"/>
              <a:sym typeface="Proxima Nova"/>
            </a:endParaRPr>
          </a:p>
        </p:txBody>
      </p:sp>
      <p:cxnSp>
        <p:nvCxnSpPr>
          <p:cNvPr id="321" name="Google Shape;321;p48"/>
          <p:cNvCxnSpPr/>
          <p:nvPr/>
        </p:nvCxnSpPr>
        <p:spPr>
          <a:xfrm>
            <a:off x="227550" y="3570100"/>
            <a:ext cx="8688900" cy="0"/>
          </a:xfrm>
          <a:prstGeom prst="straightConnector1">
            <a:avLst/>
          </a:prstGeom>
          <a:noFill/>
          <a:ln cap="flat" cmpd="sng" w="9525">
            <a:solidFill>
              <a:schemeClr val="dk2"/>
            </a:solidFill>
            <a:prstDash val="solid"/>
            <a:round/>
            <a:headEnd len="med" w="med" type="none"/>
            <a:tailEnd len="med" w="med" type="none"/>
          </a:ln>
        </p:spPr>
      </p:cxnSp>
      <p:sp>
        <p:nvSpPr>
          <p:cNvPr id="322" name="Google Shape;322;p48"/>
          <p:cNvSpPr txBox="1"/>
          <p:nvPr/>
        </p:nvSpPr>
        <p:spPr>
          <a:xfrm>
            <a:off x="97800" y="432250"/>
            <a:ext cx="6098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Guideline A:</a:t>
            </a:r>
            <a:r>
              <a:rPr lang="en" sz="2400">
                <a:latin typeface="Proxima Nova"/>
                <a:ea typeface="Proxima Nova"/>
                <a:cs typeface="Proxima Nova"/>
                <a:sym typeface="Proxima Nova"/>
              </a:rPr>
              <a:t> Strings cost money, so try to use the least number of strings possible</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Guideline B:</a:t>
            </a:r>
            <a:r>
              <a:rPr lang="en" sz="2400">
                <a:latin typeface="Proxima Nova"/>
                <a:ea typeface="Proxima Nova"/>
                <a:cs typeface="Proxima Nova"/>
                <a:sym typeface="Proxima Nova"/>
              </a:rPr>
              <a:t> Strings can be cut, which might disconnect people from the network</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400">
                <a:solidFill>
                  <a:srgbClr val="7665A0"/>
                </a:solidFill>
                <a:latin typeface="Proxima Nova"/>
                <a:ea typeface="Proxima Nova"/>
                <a:cs typeface="Proxima Nova"/>
                <a:sym typeface="Proxima Nova"/>
              </a:rPr>
              <a:t>Guideline C:</a:t>
            </a:r>
            <a:r>
              <a:rPr lang="en" sz="2400">
                <a:solidFill>
                  <a:schemeClr val="dk1"/>
                </a:solidFill>
                <a:latin typeface="Proxima Nova"/>
                <a:ea typeface="Proxima Nova"/>
                <a:cs typeface="Proxima Nova"/>
                <a:sym typeface="Proxima Nova"/>
              </a:rPr>
              <a:t> Direct Connections are faster than long paths with indirect connections</a:t>
            </a:r>
            <a:endParaRPr sz="2400">
              <a:solidFill>
                <a:schemeClr val="dk1"/>
              </a:solidFill>
              <a:latin typeface="Proxima Nova"/>
              <a:ea typeface="Proxima Nova"/>
              <a:cs typeface="Proxima Nova"/>
              <a:sym typeface="Proxima Nova"/>
            </a:endParaRPr>
          </a:p>
        </p:txBody>
      </p: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323" name="Google Shape;323;p48" title="Timer 10m">
            <a:hlinkClick r:id="rId4"/>
          </p:cNvPr>
          <p:cNvPicPr preferRelativeResize="0"/>
          <p:nvPr/>
        </p:nvPicPr>
        <p:blipFill>
          <a:blip r:embed="rId5">
            <a:alphaModFix/>
          </a:blip>
          <a:stretch>
            <a:fillRect/>
          </a:stretch>
        </p:blipFill>
        <p:spPr>
          <a:xfrm>
            <a:off x="6273450" y="1057625"/>
            <a:ext cx="2643000" cy="1982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4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Activity</a:t>
            </a:r>
            <a:endParaRPr>
              <a:solidFill>
                <a:srgbClr val="FFFFFF"/>
              </a:solidFill>
            </a:endParaRPr>
          </a:p>
        </p:txBody>
      </p:sp>
      <p:grpSp>
        <p:nvGrpSpPr>
          <p:cNvPr id="329" name="Google Shape;329;p49"/>
          <p:cNvGrpSpPr/>
          <p:nvPr/>
        </p:nvGrpSpPr>
        <p:grpSpPr>
          <a:xfrm>
            <a:off x="8318125" y="86900"/>
            <a:ext cx="747550" cy="183300"/>
            <a:chOff x="7547375" y="86900"/>
            <a:chExt cx="747550" cy="183300"/>
          </a:xfrm>
        </p:grpSpPr>
        <p:sp>
          <p:nvSpPr>
            <p:cNvPr id="330" name="Google Shape;330;p49"/>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9"/>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9"/>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49"/>
          <p:cNvSpPr txBox="1"/>
          <p:nvPr/>
        </p:nvSpPr>
        <p:spPr>
          <a:xfrm>
            <a:off x="142625" y="455800"/>
            <a:ext cx="8884200" cy="41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indent="0" lvl="0" marL="0" rtl="0" algn="ctr">
              <a:spcBef>
                <a:spcPts val="0"/>
              </a:spcBef>
              <a:spcAft>
                <a:spcPts val="0"/>
              </a:spcAft>
              <a:buNone/>
            </a:pPr>
            <a:r>
              <a:rPr lang="en" sz="3600">
                <a:latin typeface="Proxima Nova"/>
                <a:ea typeface="Proxima Nova"/>
                <a:cs typeface="Proxima Nova"/>
                <a:sym typeface="Proxima Nova"/>
              </a:rPr>
              <a:t>Thinking about our 3 guidelines, what is a strength of the network your group created?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rPr lang="en" sz="3600">
                <a:latin typeface="Proxima Nova"/>
                <a:ea typeface="Proxima Nova"/>
                <a:cs typeface="Proxima Nova"/>
                <a:sym typeface="Proxima Nova"/>
              </a:rPr>
              <a:t>What is a weakness for the network your group created?</a:t>
            </a:r>
            <a:endParaRPr sz="360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1" name="Shape 341"/>
        <p:cNvGrpSpPr/>
        <p:nvPr/>
      </p:nvGrpSpPr>
      <p:grpSpPr>
        <a:xfrm>
          <a:off x="0" y="0"/>
          <a:ext cx="0" cy="0"/>
          <a:chOff x="0" y="0"/>
          <a:chExt cx="0" cy="0"/>
        </a:xfrm>
      </p:grpSpPr>
      <p:sp>
        <p:nvSpPr>
          <p:cNvPr id="342" name="Google Shape;342;p51"/>
          <p:cNvSpPr txBox="1"/>
          <p:nvPr/>
        </p:nvSpPr>
        <p:spPr>
          <a:xfrm>
            <a:off x="3077525" y="549025"/>
            <a:ext cx="5966400" cy="17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roxima Nova"/>
                <a:ea typeface="Proxima Nova"/>
                <a:cs typeface="Proxima Nova"/>
                <a:sym typeface="Proxima Nova"/>
              </a:rPr>
              <a:t>Computing Device:</a:t>
            </a:r>
            <a:r>
              <a:rPr lang="en" sz="1600">
                <a:latin typeface="Proxima Nova"/>
                <a:ea typeface="Proxima Nova"/>
                <a:cs typeface="Proxima Nova"/>
                <a:sym typeface="Proxima Nova"/>
              </a:rPr>
              <a:t>  </a:t>
            </a:r>
            <a:r>
              <a:rPr lang="en" sz="1600">
                <a:solidFill>
                  <a:schemeClr val="dk1"/>
                </a:solidFill>
                <a:latin typeface="Proxima Nova"/>
                <a:ea typeface="Proxima Nova"/>
                <a:cs typeface="Proxima Nova"/>
                <a:sym typeface="Proxima Nova"/>
              </a:rPr>
              <a:t>a machine that can run a program, including computers, tablets, servers, routers, and smart sensors</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Computing System: </a:t>
            </a:r>
            <a:r>
              <a:rPr lang="en" sz="1600">
                <a:solidFill>
                  <a:schemeClr val="dk1"/>
                </a:solidFill>
                <a:latin typeface="Proxima Nova"/>
                <a:ea typeface="Proxima Nova"/>
                <a:cs typeface="Proxima Nova"/>
                <a:sym typeface="Proxima Nova"/>
              </a:rPr>
              <a:t>a group of computing devices and programs working together for a common purpose</a:t>
            </a:r>
            <a:endParaRPr b="1" sz="3000">
              <a:latin typeface="Proxima Nova"/>
              <a:ea typeface="Proxima Nova"/>
              <a:cs typeface="Proxima Nova"/>
              <a:sym typeface="Proxima Nova"/>
            </a:endParaRPr>
          </a:p>
        </p:txBody>
      </p:sp>
      <p:sp>
        <p:nvSpPr>
          <p:cNvPr id="343" name="Google Shape;343;p5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Wrap Up</a:t>
            </a:r>
            <a:endParaRPr>
              <a:solidFill>
                <a:srgbClr val="FFFFFF"/>
              </a:solidFill>
            </a:endParaRPr>
          </a:p>
        </p:txBody>
      </p:sp>
      <p:pic>
        <p:nvPicPr>
          <p:cNvPr id="344" name="Google Shape;344;p51"/>
          <p:cNvPicPr preferRelativeResize="0"/>
          <p:nvPr/>
        </p:nvPicPr>
        <p:blipFill>
          <a:blip r:embed="rId4">
            <a:alphaModFix/>
          </a:blip>
          <a:stretch>
            <a:fillRect/>
          </a:stretch>
        </p:blipFill>
        <p:spPr>
          <a:xfrm>
            <a:off x="1388800" y="431050"/>
            <a:ext cx="1407525" cy="949600"/>
          </a:xfrm>
          <a:prstGeom prst="rect">
            <a:avLst/>
          </a:prstGeom>
          <a:noFill/>
          <a:ln>
            <a:noFill/>
          </a:ln>
        </p:spPr>
      </p:pic>
      <p:pic>
        <p:nvPicPr>
          <p:cNvPr id="345" name="Google Shape;345;p51"/>
          <p:cNvPicPr preferRelativeResize="0"/>
          <p:nvPr/>
        </p:nvPicPr>
        <p:blipFill>
          <a:blip r:embed="rId5">
            <a:alphaModFix/>
          </a:blip>
          <a:stretch>
            <a:fillRect/>
          </a:stretch>
        </p:blipFill>
        <p:spPr>
          <a:xfrm>
            <a:off x="1187175" y="1622150"/>
            <a:ext cx="1810781" cy="949600"/>
          </a:xfrm>
          <a:prstGeom prst="rect">
            <a:avLst/>
          </a:prstGeom>
          <a:noFill/>
          <a:ln>
            <a:noFill/>
          </a:ln>
        </p:spPr>
      </p:pic>
      <p:pic>
        <p:nvPicPr>
          <p:cNvPr id="346" name="Google Shape;346;p51"/>
          <p:cNvPicPr preferRelativeResize="0"/>
          <p:nvPr/>
        </p:nvPicPr>
        <p:blipFill>
          <a:blip r:embed="rId6">
            <a:alphaModFix/>
          </a:blip>
          <a:stretch>
            <a:fillRect/>
          </a:stretch>
        </p:blipFill>
        <p:spPr>
          <a:xfrm>
            <a:off x="0" y="2776950"/>
            <a:ext cx="1952275" cy="1464199"/>
          </a:xfrm>
          <a:prstGeom prst="rect">
            <a:avLst/>
          </a:prstGeom>
          <a:noFill/>
          <a:ln>
            <a:noFill/>
          </a:ln>
        </p:spPr>
      </p:pic>
      <p:sp>
        <p:nvSpPr>
          <p:cNvPr id="347" name="Google Shape;347;p51"/>
          <p:cNvSpPr txBox="1"/>
          <p:nvPr/>
        </p:nvSpPr>
        <p:spPr>
          <a:xfrm>
            <a:off x="1910575" y="2776950"/>
            <a:ext cx="2536200" cy="19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Computing Network:  </a:t>
            </a:r>
            <a:r>
              <a:rPr lang="en" sz="1600">
                <a:solidFill>
                  <a:schemeClr val="dk1"/>
                </a:solidFill>
                <a:latin typeface="Proxima Nova"/>
                <a:ea typeface="Proxima Nova"/>
                <a:cs typeface="Proxima Nova"/>
                <a:sym typeface="Proxima Nova"/>
              </a:rPr>
              <a:t>a group of interconnected computing devices capable of sending or receiving data. </a:t>
            </a:r>
            <a:endParaRPr sz="1600">
              <a:solidFill>
                <a:schemeClr val="dk1"/>
              </a:solidFill>
              <a:latin typeface="Proxima Nova"/>
              <a:ea typeface="Proxima Nova"/>
              <a:cs typeface="Proxima Nova"/>
              <a:sym typeface="Proxima Nova"/>
            </a:endParaRPr>
          </a:p>
        </p:txBody>
      </p:sp>
      <p:sp>
        <p:nvSpPr>
          <p:cNvPr id="348" name="Google Shape;348;p51"/>
          <p:cNvSpPr txBox="1"/>
          <p:nvPr/>
        </p:nvSpPr>
        <p:spPr>
          <a:xfrm>
            <a:off x="6588125" y="2706050"/>
            <a:ext cx="2261100" cy="19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Path: </a:t>
            </a:r>
            <a:r>
              <a:rPr lang="en" sz="1600">
                <a:solidFill>
                  <a:schemeClr val="dk1"/>
                </a:solidFill>
                <a:latin typeface="Proxima Nova"/>
                <a:ea typeface="Proxima Nova"/>
                <a:cs typeface="Proxima Nova"/>
                <a:sym typeface="Proxima Nova"/>
              </a:rPr>
              <a:t>the series of connections between computing devices on a network starting with a sender and ending with a receiver.</a:t>
            </a:r>
            <a:endParaRPr sz="1200"/>
          </a:p>
        </p:txBody>
      </p:sp>
      <p:pic>
        <p:nvPicPr>
          <p:cNvPr id="349" name="Google Shape;349;p51"/>
          <p:cNvPicPr preferRelativeResize="0"/>
          <p:nvPr/>
        </p:nvPicPr>
        <p:blipFill>
          <a:blip r:embed="rId7">
            <a:alphaModFix/>
          </a:blip>
          <a:stretch>
            <a:fillRect/>
          </a:stretch>
        </p:blipFill>
        <p:spPr>
          <a:xfrm>
            <a:off x="4446775" y="2706050"/>
            <a:ext cx="2141350" cy="1606000"/>
          </a:xfrm>
          <a:prstGeom prst="rect">
            <a:avLst/>
          </a:prstGeom>
          <a:noFill/>
          <a:ln>
            <a:noFill/>
          </a:ln>
        </p:spPr>
      </p:pic>
      <p:sp>
        <p:nvSpPr>
          <p:cNvPr id="350" name="Google Shape;350;p51"/>
          <p:cNvSpPr txBox="1"/>
          <p:nvPr/>
        </p:nvSpPr>
        <p:spPr>
          <a:xfrm>
            <a:off x="2861675" y="4538650"/>
            <a:ext cx="66078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Bandwidth: </a:t>
            </a:r>
            <a:r>
              <a:rPr lang="en" sz="1600">
                <a:solidFill>
                  <a:schemeClr val="dk1"/>
                </a:solidFill>
                <a:latin typeface="Proxima Nova"/>
                <a:ea typeface="Proxima Nova"/>
                <a:cs typeface="Proxima Nova"/>
                <a:sym typeface="Proxima Nova"/>
              </a:rPr>
              <a:t>the maximum amount of data that can be sent in a fixed amount of time, usually measured in bits per second. </a:t>
            </a:r>
            <a:endParaRPr sz="1200"/>
          </a:p>
        </p:txBody>
      </p:sp>
      <p:pic>
        <p:nvPicPr>
          <p:cNvPr id="351" name="Google Shape;351;p51"/>
          <p:cNvPicPr preferRelativeResize="0"/>
          <p:nvPr/>
        </p:nvPicPr>
        <p:blipFill>
          <a:blip r:embed="rId8">
            <a:alphaModFix/>
          </a:blip>
          <a:stretch>
            <a:fillRect/>
          </a:stretch>
        </p:blipFill>
        <p:spPr>
          <a:xfrm>
            <a:off x="385550" y="4647651"/>
            <a:ext cx="2476119" cy="448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5" name="Shape 355"/>
        <p:cNvGrpSpPr/>
        <p:nvPr/>
      </p:nvGrpSpPr>
      <p:grpSpPr>
        <a:xfrm>
          <a:off x="0" y="0"/>
          <a:ext cx="0" cy="0"/>
          <a:chOff x="0" y="0"/>
          <a:chExt cx="0" cy="0"/>
        </a:xfrm>
      </p:grpSpPr>
      <p:sp>
        <p:nvSpPr>
          <p:cNvPr id="356" name="Google Shape;356;p52"/>
          <p:cNvSpPr txBox="1"/>
          <p:nvPr/>
        </p:nvSpPr>
        <p:spPr>
          <a:xfrm>
            <a:off x="292375" y="734800"/>
            <a:ext cx="8478600" cy="12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 </a:t>
            </a:r>
            <a:r>
              <a:rPr lang="en" sz="3600">
                <a:solidFill>
                  <a:schemeClr val="dk1"/>
                </a:solidFill>
                <a:latin typeface="Proxima Nova"/>
                <a:ea typeface="Proxima Nova"/>
                <a:cs typeface="Proxima Nova"/>
                <a:sym typeface="Proxima Nova"/>
              </a:rPr>
              <a:t>How would you use these words to describe today’s activity?</a:t>
            </a:r>
            <a:br>
              <a:rPr lang="en" sz="3600">
                <a:solidFill>
                  <a:schemeClr val="dk1"/>
                </a:solidFill>
                <a:latin typeface="Proxima Nova"/>
                <a:ea typeface="Proxima Nova"/>
                <a:cs typeface="Proxima Nova"/>
                <a:sym typeface="Proxima Nova"/>
              </a:rPr>
            </a:br>
            <a:endParaRPr sz="30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p:txBody>
      </p:sp>
      <p:sp>
        <p:nvSpPr>
          <p:cNvPr id="357" name="Google Shape;357;p5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Wrap Up</a:t>
            </a:r>
            <a:endParaRPr>
              <a:solidFill>
                <a:srgbClr val="FFFFFF"/>
              </a:solidFill>
            </a:endParaRPr>
          </a:p>
        </p:txBody>
      </p:sp>
      <p:sp>
        <p:nvSpPr>
          <p:cNvPr id="358" name="Google Shape;358;p52"/>
          <p:cNvSpPr txBox="1"/>
          <p:nvPr/>
        </p:nvSpPr>
        <p:spPr>
          <a:xfrm>
            <a:off x="1653750" y="2411250"/>
            <a:ext cx="5836500" cy="19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34343"/>
                </a:solidFill>
                <a:latin typeface="Proxima Nova"/>
                <a:ea typeface="Proxima Nova"/>
                <a:cs typeface="Proxima Nova"/>
                <a:sym typeface="Proxima Nova"/>
              </a:rPr>
              <a:t>Computing Device</a:t>
            </a:r>
            <a:endParaRPr sz="2400">
              <a:solidFill>
                <a:srgbClr val="434343"/>
              </a:solidFill>
              <a:latin typeface="Proxima Nova"/>
              <a:ea typeface="Proxima Nova"/>
              <a:cs typeface="Proxima Nova"/>
              <a:sym typeface="Proxima Nova"/>
            </a:endParaRPr>
          </a:p>
          <a:p>
            <a:pPr indent="0" lvl="0" marL="0" rtl="0" algn="ctr">
              <a:spcBef>
                <a:spcPts val="0"/>
              </a:spcBef>
              <a:spcAft>
                <a:spcPts val="0"/>
              </a:spcAft>
              <a:buNone/>
            </a:pPr>
            <a:r>
              <a:rPr lang="en" sz="2400">
                <a:solidFill>
                  <a:srgbClr val="434343"/>
                </a:solidFill>
                <a:latin typeface="Proxima Nova"/>
                <a:ea typeface="Proxima Nova"/>
                <a:cs typeface="Proxima Nova"/>
                <a:sym typeface="Proxima Nova"/>
              </a:rPr>
              <a:t>Computing System</a:t>
            </a:r>
            <a:endParaRPr sz="2400">
              <a:solidFill>
                <a:srgbClr val="434343"/>
              </a:solidFill>
              <a:latin typeface="Proxima Nova"/>
              <a:ea typeface="Proxima Nova"/>
              <a:cs typeface="Proxima Nova"/>
              <a:sym typeface="Proxima Nova"/>
            </a:endParaRPr>
          </a:p>
          <a:p>
            <a:pPr indent="0" lvl="0" marL="0" rtl="0" algn="ctr">
              <a:spcBef>
                <a:spcPts val="0"/>
              </a:spcBef>
              <a:spcAft>
                <a:spcPts val="0"/>
              </a:spcAft>
              <a:buNone/>
            </a:pPr>
            <a:r>
              <a:rPr lang="en" sz="2400">
                <a:solidFill>
                  <a:srgbClr val="434343"/>
                </a:solidFill>
                <a:latin typeface="Proxima Nova"/>
                <a:ea typeface="Proxima Nova"/>
                <a:cs typeface="Proxima Nova"/>
                <a:sym typeface="Proxima Nova"/>
              </a:rPr>
              <a:t>Computing Network </a:t>
            </a:r>
            <a:endParaRPr sz="2400">
              <a:solidFill>
                <a:srgbClr val="434343"/>
              </a:solidFill>
              <a:latin typeface="Proxima Nova"/>
              <a:ea typeface="Proxima Nova"/>
              <a:cs typeface="Proxima Nova"/>
              <a:sym typeface="Proxima Nova"/>
            </a:endParaRPr>
          </a:p>
          <a:p>
            <a:pPr indent="0" lvl="0" marL="0" rtl="0" algn="ctr">
              <a:spcBef>
                <a:spcPts val="0"/>
              </a:spcBef>
              <a:spcAft>
                <a:spcPts val="0"/>
              </a:spcAft>
              <a:buNone/>
            </a:pPr>
            <a:r>
              <a:rPr lang="en" sz="2400">
                <a:solidFill>
                  <a:srgbClr val="434343"/>
                </a:solidFill>
                <a:latin typeface="Proxima Nova"/>
                <a:ea typeface="Proxima Nova"/>
                <a:cs typeface="Proxima Nova"/>
                <a:sym typeface="Proxima Nova"/>
              </a:rPr>
              <a:t>Path</a:t>
            </a:r>
            <a:endParaRPr sz="2400">
              <a:solidFill>
                <a:srgbClr val="434343"/>
              </a:solidFill>
              <a:latin typeface="Proxima Nova"/>
              <a:ea typeface="Proxima Nova"/>
              <a:cs typeface="Proxima Nova"/>
              <a:sym typeface="Proxima Nova"/>
            </a:endParaRPr>
          </a:p>
          <a:p>
            <a:pPr indent="0" lvl="0" marL="0" rtl="0" algn="ctr">
              <a:spcBef>
                <a:spcPts val="0"/>
              </a:spcBef>
              <a:spcAft>
                <a:spcPts val="0"/>
              </a:spcAft>
              <a:buNone/>
            </a:pPr>
            <a:r>
              <a:rPr lang="en" sz="2400">
                <a:solidFill>
                  <a:srgbClr val="434343"/>
                </a:solidFill>
                <a:latin typeface="Proxima Nova"/>
                <a:ea typeface="Proxima Nova"/>
                <a:cs typeface="Proxima Nova"/>
                <a:sym typeface="Proxima Nova"/>
              </a:rPr>
              <a:t>Bandwidth</a:t>
            </a:r>
            <a:endParaRPr sz="2400">
              <a:solidFill>
                <a:srgbClr val="434343"/>
              </a:solidFill>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2" name="Shape 362"/>
        <p:cNvGrpSpPr/>
        <p:nvPr/>
      </p:nvGrpSpPr>
      <p:grpSpPr>
        <a:xfrm>
          <a:off x="0" y="0"/>
          <a:ext cx="0" cy="0"/>
          <a:chOff x="0" y="0"/>
          <a:chExt cx="0" cy="0"/>
        </a:xfrm>
      </p:grpSpPr>
      <p:sp>
        <p:nvSpPr>
          <p:cNvPr id="363" name="Google Shape;363;p53"/>
          <p:cNvSpPr txBox="1"/>
          <p:nvPr/>
        </p:nvSpPr>
        <p:spPr>
          <a:xfrm>
            <a:off x="3077525" y="549025"/>
            <a:ext cx="5966400" cy="17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roxima Nova"/>
                <a:ea typeface="Proxima Nova"/>
                <a:cs typeface="Proxima Nova"/>
                <a:sym typeface="Proxima Nova"/>
              </a:rPr>
              <a:t>Computing Device:</a:t>
            </a:r>
            <a:r>
              <a:rPr lang="en" sz="1600">
                <a:latin typeface="Proxima Nova"/>
                <a:ea typeface="Proxima Nova"/>
                <a:cs typeface="Proxima Nova"/>
                <a:sym typeface="Proxima Nova"/>
              </a:rPr>
              <a:t>  </a:t>
            </a:r>
            <a:r>
              <a:rPr lang="en" sz="1600">
                <a:solidFill>
                  <a:schemeClr val="dk1"/>
                </a:solidFill>
                <a:latin typeface="Proxima Nova"/>
                <a:ea typeface="Proxima Nova"/>
                <a:cs typeface="Proxima Nova"/>
                <a:sym typeface="Proxima Nova"/>
              </a:rPr>
              <a:t>a machine that can run a program, including computers, tablets, servers, routers, and smart sensors</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Computing System: </a:t>
            </a:r>
            <a:r>
              <a:rPr lang="en" sz="1600">
                <a:solidFill>
                  <a:schemeClr val="dk1"/>
                </a:solidFill>
                <a:latin typeface="Proxima Nova"/>
                <a:ea typeface="Proxima Nova"/>
                <a:cs typeface="Proxima Nova"/>
                <a:sym typeface="Proxima Nova"/>
              </a:rPr>
              <a:t>a group of computing devices and programs working together for a common purpose</a:t>
            </a:r>
            <a:endParaRPr b="1" sz="3000">
              <a:latin typeface="Proxima Nova"/>
              <a:ea typeface="Proxima Nova"/>
              <a:cs typeface="Proxima Nova"/>
              <a:sym typeface="Proxima Nova"/>
            </a:endParaRPr>
          </a:p>
        </p:txBody>
      </p:sp>
      <p:sp>
        <p:nvSpPr>
          <p:cNvPr id="364" name="Google Shape;364;p53"/>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2 - Wrap Up</a:t>
            </a:r>
            <a:endParaRPr>
              <a:solidFill>
                <a:srgbClr val="FFFFFF"/>
              </a:solidFill>
            </a:endParaRPr>
          </a:p>
        </p:txBody>
      </p:sp>
      <p:pic>
        <p:nvPicPr>
          <p:cNvPr id="365" name="Google Shape;365;p53"/>
          <p:cNvPicPr preferRelativeResize="0"/>
          <p:nvPr/>
        </p:nvPicPr>
        <p:blipFill>
          <a:blip r:embed="rId4">
            <a:alphaModFix/>
          </a:blip>
          <a:stretch>
            <a:fillRect/>
          </a:stretch>
        </p:blipFill>
        <p:spPr>
          <a:xfrm>
            <a:off x="1388800" y="431050"/>
            <a:ext cx="1407525" cy="949600"/>
          </a:xfrm>
          <a:prstGeom prst="rect">
            <a:avLst/>
          </a:prstGeom>
          <a:noFill/>
          <a:ln>
            <a:noFill/>
          </a:ln>
        </p:spPr>
      </p:pic>
      <p:pic>
        <p:nvPicPr>
          <p:cNvPr id="366" name="Google Shape;366;p53"/>
          <p:cNvPicPr preferRelativeResize="0"/>
          <p:nvPr/>
        </p:nvPicPr>
        <p:blipFill>
          <a:blip r:embed="rId5">
            <a:alphaModFix/>
          </a:blip>
          <a:stretch>
            <a:fillRect/>
          </a:stretch>
        </p:blipFill>
        <p:spPr>
          <a:xfrm>
            <a:off x="1187175" y="1622150"/>
            <a:ext cx="1810781" cy="949600"/>
          </a:xfrm>
          <a:prstGeom prst="rect">
            <a:avLst/>
          </a:prstGeom>
          <a:noFill/>
          <a:ln>
            <a:noFill/>
          </a:ln>
        </p:spPr>
      </p:pic>
      <p:pic>
        <p:nvPicPr>
          <p:cNvPr id="367" name="Google Shape;367;p53"/>
          <p:cNvPicPr preferRelativeResize="0"/>
          <p:nvPr/>
        </p:nvPicPr>
        <p:blipFill>
          <a:blip r:embed="rId6">
            <a:alphaModFix/>
          </a:blip>
          <a:stretch>
            <a:fillRect/>
          </a:stretch>
        </p:blipFill>
        <p:spPr>
          <a:xfrm>
            <a:off x="0" y="2776950"/>
            <a:ext cx="1952275" cy="1464199"/>
          </a:xfrm>
          <a:prstGeom prst="rect">
            <a:avLst/>
          </a:prstGeom>
          <a:noFill/>
          <a:ln>
            <a:noFill/>
          </a:ln>
        </p:spPr>
      </p:pic>
      <p:sp>
        <p:nvSpPr>
          <p:cNvPr id="368" name="Google Shape;368;p53"/>
          <p:cNvSpPr txBox="1"/>
          <p:nvPr/>
        </p:nvSpPr>
        <p:spPr>
          <a:xfrm>
            <a:off x="1910575" y="2776950"/>
            <a:ext cx="2536200" cy="19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Computing Network:  </a:t>
            </a:r>
            <a:r>
              <a:rPr lang="en" sz="1600">
                <a:solidFill>
                  <a:schemeClr val="dk1"/>
                </a:solidFill>
                <a:latin typeface="Proxima Nova"/>
                <a:ea typeface="Proxima Nova"/>
                <a:cs typeface="Proxima Nova"/>
                <a:sym typeface="Proxima Nova"/>
              </a:rPr>
              <a:t>a group of interconnected computing devices capable of sending or receiving data. </a:t>
            </a:r>
            <a:endParaRPr sz="1600">
              <a:solidFill>
                <a:schemeClr val="dk1"/>
              </a:solidFill>
              <a:latin typeface="Proxima Nova"/>
              <a:ea typeface="Proxima Nova"/>
              <a:cs typeface="Proxima Nova"/>
              <a:sym typeface="Proxima Nova"/>
            </a:endParaRPr>
          </a:p>
        </p:txBody>
      </p:sp>
      <p:sp>
        <p:nvSpPr>
          <p:cNvPr id="369" name="Google Shape;369;p53"/>
          <p:cNvSpPr txBox="1"/>
          <p:nvPr/>
        </p:nvSpPr>
        <p:spPr>
          <a:xfrm>
            <a:off x="6588125" y="2706050"/>
            <a:ext cx="2261100" cy="19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Path: </a:t>
            </a:r>
            <a:r>
              <a:rPr lang="en" sz="1600">
                <a:solidFill>
                  <a:schemeClr val="dk1"/>
                </a:solidFill>
                <a:latin typeface="Proxima Nova"/>
                <a:ea typeface="Proxima Nova"/>
                <a:cs typeface="Proxima Nova"/>
                <a:sym typeface="Proxima Nova"/>
              </a:rPr>
              <a:t>the series of connections between computing devices on a network starting with a sender and ending with a receiver.</a:t>
            </a:r>
            <a:endParaRPr sz="1200"/>
          </a:p>
        </p:txBody>
      </p:sp>
      <p:pic>
        <p:nvPicPr>
          <p:cNvPr id="370" name="Google Shape;370;p53"/>
          <p:cNvPicPr preferRelativeResize="0"/>
          <p:nvPr/>
        </p:nvPicPr>
        <p:blipFill>
          <a:blip r:embed="rId7">
            <a:alphaModFix/>
          </a:blip>
          <a:stretch>
            <a:fillRect/>
          </a:stretch>
        </p:blipFill>
        <p:spPr>
          <a:xfrm>
            <a:off x="4446775" y="2706050"/>
            <a:ext cx="2141350" cy="1606000"/>
          </a:xfrm>
          <a:prstGeom prst="rect">
            <a:avLst/>
          </a:prstGeom>
          <a:noFill/>
          <a:ln>
            <a:noFill/>
          </a:ln>
        </p:spPr>
      </p:pic>
      <p:sp>
        <p:nvSpPr>
          <p:cNvPr id="371" name="Google Shape;371;p53"/>
          <p:cNvSpPr txBox="1"/>
          <p:nvPr/>
        </p:nvSpPr>
        <p:spPr>
          <a:xfrm>
            <a:off x="2861675" y="4538650"/>
            <a:ext cx="66078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Bandwidth: </a:t>
            </a:r>
            <a:r>
              <a:rPr lang="en" sz="1600">
                <a:solidFill>
                  <a:schemeClr val="dk1"/>
                </a:solidFill>
                <a:latin typeface="Proxima Nova"/>
                <a:ea typeface="Proxima Nova"/>
                <a:cs typeface="Proxima Nova"/>
                <a:sym typeface="Proxima Nova"/>
              </a:rPr>
              <a:t>the maximum amount of data that can be sent in a fixed amount of time, usually measured in bits per second. </a:t>
            </a:r>
            <a:endParaRPr sz="1200"/>
          </a:p>
        </p:txBody>
      </p:sp>
      <p:pic>
        <p:nvPicPr>
          <p:cNvPr id="372" name="Google Shape;372;p53"/>
          <p:cNvPicPr preferRelativeResize="0"/>
          <p:nvPr/>
        </p:nvPicPr>
        <p:blipFill>
          <a:blip r:embed="rId8">
            <a:alphaModFix/>
          </a:blip>
          <a:stretch>
            <a:fillRect/>
          </a:stretch>
        </p:blipFill>
        <p:spPr>
          <a:xfrm>
            <a:off x="385550" y="4647651"/>
            <a:ext cx="2476119" cy="44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54"/>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Unit 2 - Lesson 3</a:t>
            </a:r>
            <a:endParaRPr b="1" sz="3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The Need for Addressing</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1" name="Shape 381"/>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sp>
        <p:nvSpPr>
          <p:cNvPr id="386" name="Google Shape;386;p56"/>
          <p:cNvSpPr txBox="1"/>
          <p:nvPr/>
        </p:nvSpPr>
        <p:spPr>
          <a:xfrm>
            <a:off x="523500" y="458250"/>
            <a:ext cx="8097000" cy="4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0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3600">
                <a:solidFill>
                  <a:schemeClr val="dk1"/>
                </a:solidFill>
                <a:latin typeface="Proxima Nova"/>
                <a:ea typeface="Proxima Nova"/>
                <a:cs typeface="Proxima Nova"/>
                <a:sym typeface="Proxima Nova"/>
              </a:rPr>
              <a:t>Imagine you were in a room with 5 other people, all with the same name as you.</a:t>
            </a:r>
            <a:endParaRPr sz="36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6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3600">
                <a:solidFill>
                  <a:schemeClr val="dk1"/>
                </a:solidFill>
                <a:latin typeface="Proxima Nova"/>
                <a:ea typeface="Proxima Nova"/>
                <a:cs typeface="Proxima Nova"/>
                <a:sym typeface="Proxima Nova"/>
              </a:rPr>
              <a:t>What might happen when you start communicating?</a:t>
            </a:r>
            <a:endParaRPr sz="36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solidFill>
                <a:srgbClr val="000000"/>
              </a:solidFill>
              <a:latin typeface="Proxima Nova"/>
              <a:ea typeface="Proxima Nova"/>
              <a:cs typeface="Proxima Nova"/>
              <a:sym typeface="Proxima Nova"/>
            </a:endParaRPr>
          </a:p>
        </p:txBody>
      </p:sp>
      <p:sp>
        <p:nvSpPr>
          <p:cNvPr id="387" name="Google Shape;387;p56"/>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Warm Up</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 name="Shape 391"/>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58"/>
          <p:cNvSpPr txBox="1"/>
          <p:nvPr/>
        </p:nvSpPr>
        <p:spPr>
          <a:xfrm>
            <a:off x="597575" y="306100"/>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The Need for Addressing</a:t>
            </a:r>
            <a:endParaRPr b="1" sz="3600">
              <a:latin typeface="Proxima Nova"/>
              <a:ea typeface="Proxima Nova"/>
              <a:cs typeface="Proxima Nova"/>
              <a:sym typeface="Proxima Nova"/>
            </a:endParaRPr>
          </a:p>
        </p:txBody>
      </p:sp>
      <p:sp>
        <p:nvSpPr>
          <p:cNvPr id="397" name="Google Shape;397;p58"/>
          <p:cNvSpPr txBox="1"/>
          <p:nvPr/>
        </p:nvSpPr>
        <p:spPr>
          <a:xfrm>
            <a:off x="504650" y="1142325"/>
            <a:ext cx="8256300" cy="13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You should have: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Activity Guide</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Pen or pencil</a:t>
            </a:r>
            <a:endParaRPr>
              <a:latin typeface="Proxima Nova"/>
              <a:ea typeface="Proxima Nova"/>
              <a:cs typeface="Proxima Nova"/>
              <a:sym typeface="Proxima Nova"/>
            </a:endParaRPr>
          </a:p>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98" name="Google Shape;398;p5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pic>
        <p:nvPicPr>
          <p:cNvPr id="399" name="Google Shape;399;p58"/>
          <p:cNvPicPr preferRelativeResize="0"/>
          <p:nvPr/>
        </p:nvPicPr>
        <p:blipFill>
          <a:blip r:embed="rId4">
            <a:alphaModFix/>
          </a:blip>
          <a:stretch>
            <a:fillRect/>
          </a:stretch>
        </p:blipFill>
        <p:spPr>
          <a:xfrm>
            <a:off x="5575900" y="1645950"/>
            <a:ext cx="2146349" cy="2786349"/>
          </a:xfrm>
          <a:prstGeom prst="rect">
            <a:avLst/>
          </a:prstGeom>
          <a:noFill/>
          <a:ln>
            <a:noFill/>
          </a:ln>
        </p:spPr>
      </p:pic>
      <p:pic>
        <p:nvPicPr>
          <p:cNvPr id="400" name="Google Shape;400;p58"/>
          <p:cNvPicPr preferRelativeResize="0"/>
          <p:nvPr/>
        </p:nvPicPr>
        <p:blipFill>
          <a:blip r:embed="rId5">
            <a:alphaModFix/>
          </a:blip>
          <a:stretch>
            <a:fillRect/>
          </a:stretch>
        </p:blipFill>
        <p:spPr>
          <a:xfrm rot="-1073081">
            <a:off x="1498550" y="1929050"/>
            <a:ext cx="1839826" cy="2368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p5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sp>
        <p:nvSpPr>
          <p:cNvPr id="406" name="Google Shape;406;p59"/>
          <p:cNvSpPr txBox="1"/>
          <p:nvPr/>
        </p:nvSpPr>
        <p:spPr>
          <a:xfrm>
            <a:off x="312025" y="603925"/>
            <a:ext cx="5217300" cy="42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Do This: </a:t>
            </a:r>
            <a:r>
              <a:rPr lang="en" sz="2000">
                <a:solidFill>
                  <a:schemeClr val="dk1"/>
                </a:solidFill>
                <a:latin typeface="Proxima Nova"/>
                <a:ea typeface="Proxima Nova"/>
                <a:cs typeface="Proxima Nova"/>
                <a:sym typeface="Proxima Nova"/>
              </a:rPr>
              <a:t>With your group follow the directions given in the box for Week 1</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5, everyone cross out Sunday</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4, everyone cross out Sunday and Saturday</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Before starting to schedule each week, choose a random day of that week when you’re busy and cross it out</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Once your group is ready, fill in your schedules.</a:t>
            </a:r>
            <a:endParaRPr b="1"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000">
              <a:solidFill>
                <a:schemeClr val="dk1"/>
              </a:solidFill>
              <a:latin typeface="Proxima Nova"/>
              <a:ea typeface="Proxima Nova"/>
              <a:cs typeface="Proxima Nova"/>
              <a:sym typeface="Proxima Nova"/>
            </a:endParaRPr>
          </a:p>
        </p:txBody>
      </p:sp>
      <p:graphicFrame>
        <p:nvGraphicFramePr>
          <p:cNvPr id="407" name="Google Shape;407;p59"/>
          <p:cNvGraphicFramePr/>
          <p:nvPr/>
        </p:nvGraphicFramePr>
        <p:xfrm>
          <a:off x="5893150" y="1206100"/>
          <a:ext cx="3000000" cy="3000000"/>
        </p:xfrm>
        <a:graphic>
          <a:graphicData uri="http://schemas.openxmlformats.org/drawingml/2006/table">
            <a:tbl>
              <a:tblPr>
                <a:noFill/>
                <a:tableStyleId>{E7FD5F78-8328-4221-A2B1-DD174D79AA1D}</a:tableStyleId>
              </a:tblPr>
              <a:tblGrid>
                <a:gridCol w="866775"/>
                <a:gridCol w="2152650"/>
              </a:tblGrid>
              <a:tr h="266700">
                <a:tc gridSpan="2">
                  <a:txBody>
                    <a:bodyPr/>
                    <a:lstStyle/>
                    <a:p>
                      <a:pPr indent="0" lvl="0" marL="0" rtl="0" algn="ctr">
                        <a:spcBef>
                          <a:spcPts val="0"/>
                        </a:spcBef>
                        <a:spcAft>
                          <a:spcPts val="0"/>
                        </a:spcAft>
                        <a:buNone/>
                      </a:pPr>
                      <a:r>
                        <a:rPr b="1" lang="en" sz="1100">
                          <a:solidFill>
                            <a:srgbClr val="5D6770"/>
                          </a:solidFill>
                        </a:rPr>
                        <a:t>Week 1</a:t>
                      </a:r>
                      <a:endParaRPr b="1" sz="1100">
                        <a:solidFill>
                          <a:srgbClr val="5D6770"/>
                        </a:solidFill>
                      </a:endParaRPr>
                    </a:p>
                  </a:txBody>
                  <a:tcPr marT="63500" marB="63500" marR="63500" marL="63500"/>
                </a:tc>
                <a:tc hMerge="1"/>
              </a:tr>
              <a:tr h="12700">
                <a:tc>
                  <a:txBody>
                    <a:bodyPr/>
                    <a:lstStyle/>
                    <a:p>
                      <a:pPr indent="0" lvl="0" marL="0" rtl="0" algn="ctr">
                        <a:spcBef>
                          <a:spcPts val="0"/>
                        </a:spcBef>
                        <a:spcAft>
                          <a:spcPts val="0"/>
                        </a:spcAft>
                        <a:buNone/>
                      </a:pPr>
                      <a:r>
                        <a:rPr b="1" lang="en" sz="1100">
                          <a:solidFill>
                            <a:srgbClr val="5D6770"/>
                          </a:solidFill>
                        </a:rPr>
                        <a:t>Day</a:t>
                      </a:r>
                      <a:endParaRPr b="1" sz="1100">
                        <a:solidFill>
                          <a:srgbClr val="5D6770"/>
                        </a:solidFill>
                      </a:endParaRPr>
                    </a:p>
                  </a:txBody>
                  <a:tcPr marT="63500" marB="63500" marR="63500" marL="63500"/>
                </a:tc>
                <a:tc>
                  <a:txBody>
                    <a:bodyPr/>
                    <a:lstStyle/>
                    <a:p>
                      <a:pPr indent="0" lvl="0" marL="0" rtl="0" algn="ctr">
                        <a:spcBef>
                          <a:spcPts val="0"/>
                        </a:spcBef>
                        <a:spcAft>
                          <a:spcPts val="0"/>
                        </a:spcAft>
                        <a:buNone/>
                      </a:pPr>
                      <a:r>
                        <a:rPr b="1" lang="en" sz="1100">
                          <a:solidFill>
                            <a:srgbClr val="5D6770"/>
                          </a:solidFill>
                        </a:rPr>
                        <a:t>Classmate Name</a:t>
                      </a:r>
                      <a:endParaRPr b="1" sz="1100">
                        <a:solidFill>
                          <a:srgbClr val="5D6770"/>
                        </a:solidFill>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Monday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Tuesday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rPr lang="en" sz="1000">
                          <a:solidFill>
                            <a:srgbClr val="5D6770"/>
                          </a:solidFill>
                          <a:latin typeface="Handlee"/>
                          <a:ea typeface="Handlee"/>
                          <a:cs typeface="Handlee"/>
                          <a:sym typeface="Handlee"/>
                        </a:rPr>
                        <a:t>XXXX BUSY XXXX</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Wednesday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Thursday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Friday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Saturday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Sunday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T="63500" marB="63500" marR="63500" marL="6350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sp>
        <p:nvSpPr>
          <p:cNvPr id="412" name="Google Shape;412;p60"/>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sp>
        <p:nvSpPr>
          <p:cNvPr id="413" name="Google Shape;413;p60"/>
          <p:cNvSpPr txBox="1"/>
          <p:nvPr/>
        </p:nvSpPr>
        <p:spPr>
          <a:xfrm>
            <a:off x="312025" y="603925"/>
            <a:ext cx="8511600" cy="42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Proxima Nova"/>
                <a:ea typeface="Proxima Nova"/>
                <a:cs typeface="Proxima Nova"/>
                <a:sym typeface="Proxima Nova"/>
              </a:rPr>
              <a:t>Prompt: </a:t>
            </a:r>
            <a:r>
              <a:rPr lang="en" sz="3000">
                <a:solidFill>
                  <a:schemeClr val="dk1"/>
                </a:solidFill>
                <a:latin typeface="Proxima Nova"/>
                <a:ea typeface="Proxima Nova"/>
                <a:cs typeface="Proxima Nova"/>
                <a:sym typeface="Proxima Nova"/>
              </a:rPr>
              <a:t>With your group check that everyone's schedules match. Then discuss what worked well, what made this tricky, if there's anything you want to try differently in Week 2.</a:t>
            </a:r>
            <a:endParaRPr sz="3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000">
              <a:solidFill>
                <a:schemeClr val="dk1"/>
              </a:solidFill>
              <a:latin typeface="Proxima Nova"/>
              <a:ea typeface="Proxima Nova"/>
              <a:cs typeface="Proxima Nova"/>
              <a:sym typeface="Proxima Nov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p6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sp>
        <p:nvSpPr>
          <p:cNvPr id="419" name="Google Shape;419;p61"/>
          <p:cNvSpPr txBox="1"/>
          <p:nvPr/>
        </p:nvSpPr>
        <p:spPr>
          <a:xfrm>
            <a:off x="312025" y="603925"/>
            <a:ext cx="5217300" cy="42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Do This: </a:t>
            </a:r>
            <a:r>
              <a:rPr lang="en" sz="2000">
                <a:solidFill>
                  <a:schemeClr val="dk1"/>
                </a:solidFill>
                <a:latin typeface="Proxima Nova"/>
                <a:ea typeface="Proxima Nova"/>
                <a:cs typeface="Proxima Nova"/>
                <a:sym typeface="Proxima Nova"/>
              </a:rPr>
              <a:t>With your group follow the same directions to set up Week 2</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5, everyone cross out Sunday</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4, everyone cross out Sunday and Saturday</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Cross out a new random day</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000">
              <a:solidFill>
                <a:schemeClr val="dk1"/>
              </a:solidFill>
              <a:latin typeface="Proxima Nova"/>
              <a:ea typeface="Proxima Nova"/>
              <a:cs typeface="Proxima Nova"/>
              <a:sym typeface="Proxima Nova"/>
            </a:endParaRPr>
          </a:p>
        </p:txBody>
      </p:sp>
      <p:graphicFrame>
        <p:nvGraphicFramePr>
          <p:cNvPr id="420" name="Google Shape;420;p61"/>
          <p:cNvGraphicFramePr/>
          <p:nvPr/>
        </p:nvGraphicFramePr>
        <p:xfrm>
          <a:off x="5893150" y="1206100"/>
          <a:ext cx="3000000" cy="3000000"/>
        </p:xfrm>
        <a:graphic>
          <a:graphicData uri="http://schemas.openxmlformats.org/drawingml/2006/table">
            <a:tbl>
              <a:tblPr>
                <a:noFill/>
                <a:tableStyleId>{E7FD5F78-8328-4221-A2B1-DD174D79AA1D}</a:tableStyleId>
              </a:tblPr>
              <a:tblGrid>
                <a:gridCol w="866775"/>
                <a:gridCol w="2152650"/>
              </a:tblGrid>
              <a:tr h="266700">
                <a:tc gridSpan="2">
                  <a:txBody>
                    <a:bodyPr/>
                    <a:lstStyle/>
                    <a:p>
                      <a:pPr indent="0" lvl="0" marL="0" rtl="0" algn="ctr">
                        <a:spcBef>
                          <a:spcPts val="0"/>
                        </a:spcBef>
                        <a:spcAft>
                          <a:spcPts val="0"/>
                        </a:spcAft>
                        <a:buNone/>
                      </a:pPr>
                      <a:r>
                        <a:rPr b="1" lang="en" sz="1100">
                          <a:solidFill>
                            <a:srgbClr val="5D6770"/>
                          </a:solidFill>
                        </a:rPr>
                        <a:t>Week 2</a:t>
                      </a:r>
                      <a:endParaRPr b="1" sz="1100">
                        <a:solidFill>
                          <a:srgbClr val="5D6770"/>
                        </a:solidFill>
                      </a:endParaRPr>
                    </a:p>
                  </a:txBody>
                  <a:tcPr marT="63500" marB="63500" marR="63500" marL="63500"/>
                </a:tc>
                <a:tc hMerge="1"/>
              </a:tr>
              <a:tr h="12700">
                <a:tc>
                  <a:txBody>
                    <a:bodyPr/>
                    <a:lstStyle/>
                    <a:p>
                      <a:pPr indent="0" lvl="0" marL="0" rtl="0" algn="ctr">
                        <a:spcBef>
                          <a:spcPts val="0"/>
                        </a:spcBef>
                        <a:spcAft>
                          <a:spcPts val="0"/>
                        </a:spcAft>
                        <a:buNone/>
                      </a:pPr>
                      <a:r>
                        <a:rPr b="1" lang="en" sz="1100">
                          <a:solidFill>
                            <a:srgbClr val="5D6770"/>
                          </a:solidFill>
                        </a:rPr>
                        <a:t>Day</a:t>
                      </a:r>
                      <a:endParaRPr b="1" sz="1100">
                        <a:solidFill>
                          <a:srgbClr val="5D6770"/>
                        </a:solidFill>
                      </a:endParaRPr>
                    </a:p>
                  </a:txBody>
                  <a:tcPr marT="63500" marB="63500" marR="63500" marL="63500"/>
                </a:tc>
                <a:tc>
                  <a:txBody>
                    <a:bodyPr/>
                    <a:lstStyle/>
                    <a:p>
                      <a:pPr indent="0" lvl="0" marL="0" rtl="0" algn="ctr">
                        <a:spcBef>
                          <a:spcPts val="0"/>
                        </a:spcBef>
                        <a:spcAft>
                          <a:spcPts val="0"/>
                        </a:spcAft>
                        <a:buNone/>
                      </a:pPr>
                      <a:r>
                        <a:rPr b="1" lang="en" sz="1100">
                          <a:solidFill>
                            <a:srgbClr val="5D6770"/>
                          </a:solidFill>
                        </a:rPr>
                        <a:t>Classmate Name</a:t>
                      </a:r>
                      <a:endParaRPr b="1" sz="1100">
                        <a:solidFill>
                          <a:srgbClr val="5D6770"/>
                        </a:solidFill>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Monday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Tuesday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Wednesday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Thursday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rPr lang="en" sz="1000">
                          <a:solidFill>
                            <a:srgbClr val="5D6770"/>
                          </a:solidFill>
                          <a:latin typeface="Handlee"/>
                          <a:ea typeface="Handlee"/>
                          <a:cs typeface="Handlee"/>
                          <a:sym typeface="Handlee"/>
                        </a:rPr>
                        <a:t>XXXX BUSY XXXX</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Friday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Saturday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T="63500" marB="63500" marR="63500" marL="63500"/>
                </a:tc>
              </a:tr>
              <a:tr h="12700">
                <a:tc>
                  <a:txBody>
                    <a:bodyPr/>
                    <a:lstStyle/>
                    <a:p>
                      <a:pPr indent="0" lvl="0" marL="0" rtl="0" algn="ctr">
                        <a:spcBef>
                          <a:spcPts val="0"/>
                        </a:spcBef>
                        <a:spcAft>
                          <a:spcPts val="0"/>
                        </a:spcAft>
                        <a:buNone/>
                      </a:pPr>
                      <a:r>
                        <a:rPr lang="en" sz="1000">
                          <a:solidFill>
                            <a:srgbClr val="5D6770"/>
                          </a:solidFill>
                        </a:rPr>
                        <a:t>Sunday</a:t>
                      </a:r>
                      <a:endParaRPr sz="1000">
                        <a:solidFill>
                          <a:srgbClr val="5D6770"/>
                        </a:solidFill>
                      </a:endParaRPr>
                    </a:p>
                  </a:txBody>
                  <a:tcPr marT="63500" marB="63500" marR="63500" marL="63500"/>
                </a:tc>
                <a:tc>
                  <a:txBody>
                    <a:bodyPr/>
                    <a:lstStyle/>
                    <a:p>
                      <a:pPr indent="0" lvl="0" marL="0" rtl="0" algn="ctr">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T="63500" marB="63500" marR="63500" marL="6350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4" name="Shape 424"/>
        <p:cNvGrpSpPr/>
        <p:nvPr/>
      </p:nvGrpSpPr>
      <p:grpSpPr>
        <a:xfrm>
          <a:off x="0" y="0"/>
          <a:ext cx="0" cy="0"/>
          <a:chOff x="0" y="0"/>
          <a:chExt cx="0" cy="0"/>
        </a:xfrm>
      </p:grpSpPr>
      <p:sp>
        <p:nvSpPr>
          <p:cNvPr id="425" name="Google Shape;425;p62"/>
          <p:cNvSpPr txBox="1"/>
          <p:nvPr/>
        </p:nvSpPr>
        <p:spPr>
          <a:xfrm>
            <a:off x="605075" y="242450"/>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Complete Week 2!</a:t>
            </a:r>
            <a:endParaRPr b="1" sz="3000">
              <a:latin typeface="Proxima Nova"/>
              <a:ea typeface="Proxima Nova"/>
              <a:cs typeface="Proxima Nova"/>
              <a:sym typeface="Proxima Nova"/>
            </a:endParaRPr>
          </a:p>
        </p:txBody>
      </p:sp>
      <p:sp>
        <p:nvSpPr>
          <p:cNvPr id="426" name="Google Shape;426;p6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pic>
        <p:nvPicPr>
          <p:cNvPr id="427" name="Google Shape;427;p62"/>
          <p:cNvPicPr preferRelativeResize="0"/>
          <p:nvPr/>
        </p:nvPicPr>
        <p:blipFill>
          <a:blip r:embed="rId4">
            <a:alphaModFix/>
          </a:blip>
          <a:stretch>
            <a:fillRect/>
          </a:stretch>
        </p:blipFill>
        <p:spPr>
          <a:xfrm>
            <a:off x="4633225" y="3151000"/>
            <a:ext cx="3750075" cy="1812125"/>
          </a:xfrm>
          <a:prstGeom prst="rect">
            <a:avLst/>
          </a:prstGeom>
          <a:noFill/>
          <a:ln>
            <a:noFill/>
          </a:ln>
        </p:spPr>
      </p:pic>
      <p:sp>
        <p:nvSpPr>
          <p:cNvPr id="428" name="Google Shape;428;p62"/>
          <p:cNvSpPr txBox="1"/>
          <p:nvPr/>
        </p:nvSpPr>
        <p:spPr>
          <a:xfrm>
            <a:off x="333725" y="942500"/>
            <a:ext cx="4238400" cy="36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Do This: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Go to Lesson 3 - Level 1</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Join a room with your group mates.</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Once everyone is in the room complete Week 2 on the simulator.</a:t>
            </a:r>
            <a:endParaRPr sz="2400">
              <a:latin typeface="Proxima Nova"/>
              <a:ea typeface="Proxima Nova"/>
              <a:cs typeface="Proxima Nova"/>
              <a:sym typeface="Proxima Nova"/>
            </a:endParaRPr>
          </a:p>
          <a:p>
            <a:pPr indent="0" lvl="0" marL="457200" rtl="0" algn="l">
              <a:spcBef>
                <a:spcPts val="0"/>
              </a:spcBef>
              <a:spcAft>
                <a:spcPts val="0"/>
              </a:spcAft>
              <a:buNone/>
            </a:pPr>
            <a:r>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b="1" lang="en" sz="2400">
                <a:latin typeface="Proxima Nova"/>
                <a:ea typeface="Proxima Nova"/>
                <a:cs typeface="Proxima Nova"/>
                <a:sym typeface="Proxima Nova"/>
              </a:rPr>
              <a:t>No talking!</a:t>
            </a:r>
            <a:endParaRPr b="1" sz="2400">
              <a:latin typeface="Proxima Nova"/>
              <a:ea typeface="Proxima Nova"/>
              <a:cs typeface="Proxima Nova"/>
              <a:sym typeface="Proxima Nova"/>
            </a:endParaRPr>
          </a:p>
        </p:txBody>
      </p:sp>
      <p:pic>
        <p:nvPicPr>
          <p:cNvPr id="429" name="Google Shape;429;p62"/>
          <p:cNvPicPr preferRelativeResize="0"/>
          <p:nvPr/>
        </p:nvPicPr>
        <p:blipFill>
          <a:blip r:embed="rId5">
            <a:alphaModFix/>
          </a:blip>
          <a:stretch>
            <a:fillRect/>
          </a:stretch>
        </p:blipFill>
        <p:spPr>
          <a:xfrm>
            <a:off x="4798418" y="1954525"/>
            <a:ext cx="3419681" cy="750000"/>
          </a:xfrm>
          <a:prstGeom prst="rect">
            <a:avLst/>
          </a:prstGeom>
          <a:noFill/>
          <a:ln>
            <a:noFill/>
          </a:ln>
        </p:spPr>
      </p:pic>
      <p:pic>
        <p:nvPicPr>
          <p:cNvPr id="430" name="Google Shape;430;p62"/>
          <p:cNvPicPr preferRelativeResize="0"/>
          <p:nvPr/>
        </p:nvPicPr>
        <p:blipFill>
          <a:blip r:embed="rId6">
            <a:alphaModFix/>
          </a:blip>
          <a:stretch>
            <a:fillRect/>
          </a:stretch>
        </p:blipFill>
        <p:spPr>
          <a:xfrm>
            <a:off x="4487900" y="1168600"/>
            <a:ext cx="4453625" cy="4988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4" name="Shape 434"/>
        <p:cNvGrpSpPr/>
        <p:nvPr/>
      </p:nvGrpSpPr>
      <p:grpSpPr>
        <a:xfrm>
          <a:off x="0" y="0"/>
          <a:ext cx="0" cy="0"/>
          <a:chOff x="0" y="0"/>
          <a:chExt cx="0" cy="0"/>
        </a:xfrm>
      </p:grpSpPr>
      <p:sp>
        <p:nvSpPr>
          <p:cNvPr id="435" name="Google Shape;435;p63"/>
          <p:cNvSpPr txBox="1"/>
          <p:nvPr/>
        </p:nvSpPr>
        <p:spPr>
          <a:xfrm>
            <a:off x="523500" y="684400"/>
            <a:ext cx="8154900" cy="38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Prompt: </a:t>
            </a:r>
            <a:r>
              <a:rPr lang="en" sz="2400">
                <a:latin typeface="Proxima Nova"/>
                <a:ea typeface="Proxima Nova"/>
                <a:cs typeface="Proxima Nova"/>
                <a:sym typeface="Proxima Nova"/>
              </a:rPr>
              <a:t>Fill out the top on the back side of your sheet. What problems did you encounter? How do you want to fix them in Week 3?</a:t>
            </a:r>
            <a:endParaRPr sz="24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sp>
        <p:nvSpPr>
          <p:cNvPr id="436" name="Google Shape;436;p63"/>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grpSp>
        <p:nvGrpSpPr>
          <p:cNvPr id="437" name="Google Shape;437;p63"/>
          <p:cNvGrpSpPr/>
          <p:nvPr/>
        </p:nvGrpSpPr>
        <p:grpSpPr>
          <a:xfrm>
            <a:off x="8318125" y="86900"/>
            <a:ext cx="747550" cy="183300"/>
            <a:chOff x="7547375" y="86900"/>
            <a:chExt cx="747550" cy="183300"/>
          </a:xfrm>
        </p:grpSpPr>
        <p:sp>
          <p:nvSpPr>
            <p:cNvPr id="438" name="Google Shape;438;p63"/>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3"/>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3"/>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1" name="Google Shape;441;p63"/>
          <p:cNvPicPr preferRelativeResize="0"/>
          <p:nvPr/>
        </p:nvPicPr>
        <p:blipFill>
          <a:blip r:embed="rId4">
            <a:alphaModFix/>
          </a:blip>
          <a:stretch>
            <a:fillRect/>
          </a:stretch>
        </p:blipFill>
        <p:spPr>
          <a:xfrm>
            <a:off x="1431113" y="2018825"/>
            <a:ext cx="6281776" cy="2052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8"/>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Warm Up</a:t>
            </a:r>
            <a:endParaRPr>
              <a:solidFill>
                <a:srgbClr val="FFFFFF"/>
              </a:solidFill>
            </a:endParaRPr>
          </a:p>
        </p:txBody>
      </p:sp>
      <p:pic>
        <p:nvPicPr>
          <p:cNvPr id="112" name="Google Shape;112;p28"/>
          <p:cNvPicPr preferRelativeResize="0"/>
          <p:nvPr/>
        </p:nvPicPr>
        <p:blipFill>
          <a:blip r:embed="rId4">
            <a:alphaModFix/>
          </a:blip>
          <a:stretch>
            <a:fillRect/>
          </a:stretch>
        </p:blipFill>
        <p:spPr>
          <a:xfrm>
            <a:off x="2033938" y="660688"/>
            <a:ext cx="2533650" cy="1714500"/>
          </a:xfrm>
          <a:prstGeom prst="rect">
            <a:avLst/>
          </a:prstGeom>
          <a:noFill/>
          <a:ln>
            <a:noFill/>
          </a:ln>
        </p:spPr>
      </p:pic>
      <p:pic>
        <p:nvPicPr>
          <p:cNvPr id="113" name="Google Shape;113;p28"/>
          <p:cNvPicPr preferRelativeResize="0"/>
          <p:nvPr/>
        </p:nvPicPr>
        <p:blipFill>
          <a:blip r:embed="rId5">
            <a:alphaModFix/>
          </a:blip>
          <a:stretch>
            <a:fillRect/>
          </a:stretch>
        </p:blipFill>
        <p:spPr>
          <a:xfrm>
            <a:off x="290250" y="681225"/>
            <a:ext cx="1434349" cy="1430825"/>
          </a:xfrm>
          <a:prstGeom prst="rect">
            <a:avLst/>
          </a:prstGeom>
          <a:noFill/>
          <a:ln>
            <a:noFill/>
          </a:ln>
        </p:spPr>
      </p:pic>
      <p:pic>
        <p:nvPicPr>
          <p:cNvPr id="114" name="Google Shape;114;p28"/>
          <p:cNvPicPr preferRelativeResize="0"/>
          <p:nvPr/>
        </p:nvPicPr>
        <p:blipFill rotWithShape="1">
          <a:blip r:embed="rId6">
            <a:alphaModFix/>
          </a:blip>
          <a:srcRect b="31050" l="20633" r="7548" t="9201"/>
          <a:stretch/>
        </p:blipFill>
        <p:spPr>
          <a:xfrm>
            <a:off x="1008575" y="1819372"/>
            <a:ext cx="2180476" cy="1297678"/>
          </a:xfrm>
          <a:prstGeom prst="rect">
            <a:avLst/>
          </a:prstGeom>
          <a:noFill/>
          <a:ln>
            <a:noFill/>
          </a:ln>
        </p:spPr>
      </p:pic>
      <p:pic>
        <p:nvPicPr>
          <p:cNvPr id="115" name="Google Shape;115;p28"/>
          <p:cNvPicPr preferRelativeResize="0"/>
          <p:nvPr/>
        </p:nvPicPr>
        <p:blipFill>
          <a:blip r:embed="rId7">
            <a:alphaModFix/>
          </a:blip>
          <a:stretch>
            <a:fillRect/>
          </a:stretch>
        </p:blipFill>
        <p:spPr>
          <a:xfrm>
            <a:off x="107926" y="2687875"/>
            <a:ext cx="2180474" cy="2315759"/>
          </a:xfrm>
          <a:prstGeom prst="rect">
            <a:avLst/>
          </a:prstGeom>
          <a:noFill/>
          <a:ln>
            <a:noFill/>
          </a:ln>
        </p:spPr>
      </p:pic>
      <p:grpSp>
        <p:nvGrpSpPr>
          <p:cNvPr id="116" name="Google Shape;116;p28"/>
          <p:cNvGrpSpPr/>
          <p:nvPr/>
        </p:nvGrpSpPr>
        <p:grpSpPr>
          <a:xfrm>
            <a:off x="2450343" y="3379297"/>
            <a:ext cx="1700834" cy="1430790"/>
            <a:chOff x="5689025" y="3119975"/>
            <a:chExt cx="1368000" cy="1150800"/>
          </a:xfrm>
        </p:grpSpPr>
        <p:sp>
          <p:nvSpPr>
            <p:cNvPr id="117" name="Google Shape;117;p28"/>
            <p:cNvSpPr/>
            <p:nvPr/>
          </p:nvSpPr>
          <p:spPr>
            <a:xfrm>
              <a:off x="6832025" y="3177875"/>
              <a:ext cx="225000" cy="1092900"/>
            </a:xfrm>
            <a:prstGeom prst="rect">
              <a:avLst/>
            </a:prstGeom>
            <a:solidFill>
              <a:srgbClr val="FFAB40"/>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8"/>
            <p:cNvSpPr/>
            <p:nvPr/>
          </p:nvSpPr>
          <p:spPr>
            <a:xfrm>
              <a:off x="6603425" y="3119975"/>
              <a:ext cx="225000" cy="1150800"/>
            </a:xfrm>
            <a:prstGeom prst="rect">
              <a:avLst/>
            </a:prstGeom>
            <a:solidFill>
              <a:srgbClr val="FFAB40"/>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8"/>
            <p:cNvSpPr/>
            <p:nvPr/>
          </p:nvSpPr>
          <p:spPr>
            <a:xfrm>
              <a:off x="6374825" y="3177875"/>
              <a:ext cx="225000" cy="1092900"/>
            </a:xfrm>
            <a:prstGeom prst="rect">
              <a:avLst/>
            </a:prstGeom>
            <a:solidFill>
              <a:srgbClr val="FFAB40"/>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8"/>
            <p:cNvSpPr/>
            <p:nvPr/>
          </p:nvSpPr>
          <p:spPr>
            <a:xfrm>
              <a:off x="6146225" y="3288875"/>
              <a:ext cx="225000" cy="981900"/>
            </a:xfrm>
            <a:prstGeom prst="rect">
              <a:avLst/>
            </a:prstGeom>
            <a:solidFill>
              <a:srgbClr val="FFAB40"/>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8"/>
            <p:cNvSpPr/>
            <p:nvPr/>
          </p:nvSpPr>
          <p:spPr>
            <a:xfrm>
              <a:off x="5917625" y="3325775"/>
              <a:ext cx="225000" cy="945000"/>
            </a:xfrm>
            <a:prstGeom prst="rect">
              <a:avLst/>
            </a:prstGeom>
            <a:solidFill>
              <a:srgbClr val="FFAB40"/>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8"/>
            <p:cNvSpPr/>
            <p:nvPr/>
          </p:nvSpPr>
          <p:spPr>
            <a:xfrm>
              <a:off x="5689025" y="3325700"/>
              <a:ext cx="225000" cy="945000"/>
            </a:xfrm>
            <a:prstGeom prst="rect">
              <a:avLst/>
            </a:prstGeom>
            <a:solidFill>
              <a:srgbClr val="FFAB40"/>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8"/>
            <p:cNvPicPr preferRelativeResize="0"/>
            <p:nvPr/>
          </p:nvPicPr>
          <p:blipFill>
            <a:blip r:embed="rId8">
              <a:alphaModFix/>
            </a:blip>
            <a:stretch>
              <a:fillRect/>
            </a:stretch>
          </p:blipFill>
          <p:spPr>
            <a:xfrm>
              <a:off x="6124587" y="3477300"/>
              <a:ext cx="530476" cy="584024"/>
            </a:xfrm>
            <a:prstGeom prst="rect">
              <a:avLst/>
            </a:prstGeom>
            <a:noFill/>
            <a:ln>
              <a:noFill/>
            </a:ln>
          </p:spPr>
        </p:pic>
      </p:grpSp>
      <p:sp>
        <p:nvSpPr>
          <p:cNvPr id="124" name="Google Shape;124;p28"/>
          <p:cNvSpPr txBox="1"/>
          <p:nvPr/>
        </p:nvSpPr>
        <p:spPr>
          <a:xfrm>
            <a:off x="4572000" y="527950"/>
            <a:ext cx="4048500" cy="43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roxima Nova"/>
                <a:ea typeface="Proxima Nova"/>
                <a:cs typeface="Proxima Nova"/>
                <a:sym typeface="Proxima Nova"/>
              </a:rPr>
              <a:t>Prompt:</a:t>
            </a:r>
            <a:r>
              <a:rPr lang="en" sz="2400">
                <a:latin typeface="Proxima Nova"/>
                <a:ea typeface="Proxima Nova"/>
                <a:cs typeface="Proxima Nova"/>
                <a:sym typeface="Proxima Nova"/>
              </a:rPr>
              <a:t> </a:t>
            </a:r>
            <a:endParaRPr sz="2400">
              <a:latin typeface="Proxima Nova"/>
              <a:ea typeface="Proxima Nova"/>
              <a:cs typeface="Proxima Nova"/>
              <a:sym typeface="Proxima Nova"/>
            </a:endParaRPr>
          </a:p>
          <a:p>
            <a:pPr indent="0" lvl="0" marL="0" rtl="0" algn="ctr">
              <a:spcBef>
                <a:spcPts val="0"/>
              </a:spcBef>
              <a:spcAft>
                <a:spcPts val="0"/>
              </a:spcAft>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2400">
                <a:solidFill>
                  <a:schemeClr val="dk1"/>
                </a:solidFill>
                <a:latin typeface="Proxima Nova"/>
                <a:ea typeface="Proxima Nova"/>
                <a:cs typeface="Proxima Nova"/>
                <a:sym typeface="Proxima Nova"/>
              </a:rPr>
              <a:t>We’ve learned to represent images, text, and sound digitally - but we haven’t discussed what we do with all this digital data. How do you see people sharing this kind of data in the real world? Who do they want to share it with and why?</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solidFill>
                <a:srgbClr val="000000"/>
              </a:solidFill>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sp>
        <p:nvSpPr>
          <p:cNvPr id="446" name="Google Shape;446;p64"/>
          <p:cNvSpPr txBox="1"/>
          <p:nvPr/>
        </p:nvSpPr>
        <p:spPr>
          <a:xfrm>
            <a:off x="605075" y="242450"/>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Complete Week 3!</a:t>
            </a:r>
            <a:endParaRPr b="1" sz="3000">
              <a:latin typeface="Proxima Nova"/>
              <a:ea typeface="Proxima Nova"/>
              <a:cs typeface="Proxima Nova"/>
              <a:sym typeface="Proxima Nova"/>
            </a:endParaRPr>
          </a:p>
        </p:txBody>
      </p:sp>
      <p:sp>
        <p:nvSpPr>
          <p:cNvPr id="447" name="Google Shape;447;p6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pic>
        <p:nvPicPr>
          <p:cNvPr id="448" name="Google Shape;448;p64"/>
          <p:cNvPicPr preferRelativeResize="0"/>
          <p:nvPr/>
        </p:nvPicPr>
        <p:blipFill>
          <a:blip r:embed="rId4">
            <a:alphaModFix/>
          </a:blip>
          <a:stretch>
            <a:fillRect/>
          </a:stretch>
        </p:blipFill>
        <p:spPr>
          <a:xfrm>
            <a:off x="4972350" y="1818750"/>
            <a:ext cx="3750075" cy="1812125"/>
          </a:xfrm>
          <a:prstGeom prst="rect">
            <a:avLst/>
          </a:prstGeom>
          <a:noFill/>
          <a:ln>
            <a:noFill/>
          </a:ln>
        </p:spPr>
      </p:pic>
      <p:sp>
        <p:nvSpPr>
          <p:cNvPr id="449" name="Google Shape;449;p64"/>
          <p:cNvSpPr txBox="1"/>
          <p:nvPr/>
        </p:nvSpPr>
        <p:spPr>
          <a:xfrm>
            <a:off x="333725" y="561500"/>
            <a:ext cx="4238400" cy="36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Do This: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solidFill>
                  <a:schemeClr val="dk1"/>
                </a:solidFill>
                <a:latin typeface="Proxima Nova"/>
                <a:ea typeface="Proxima Nova"/>
                <a:cs typeface="Proxima Nova"/>
                <a:sym typeface="Proxima Nova"/>
              </a:rPr>
              <a:t>Agree with your group on the set of rules you'd like to try this time around for how to communicate.</a:t>
            </a:r>
            <a:endParaRPr sz="2400">
              <a:solidFill>
                <a:schemeClr val="dk1"/>
              </a:solidFill>
              <a:latin typeface="Proxima Nova"/>
              <a:ea typeface="Proxima Nova"/>
              <a:cs typeface="Proxima Nova"/>
              <a:sym typeface="Proxima Nova"/>
            </a:endParaRPr>
          </a:p>
          <a:p>
            <a:pPr indent="0" lvl="0" marL="457200" rtl="0" algn="l">
              <a:spcBef>
                <a:spcPts val="0"/>
              </a:spcBef>
              <a:spcAft>
                <a:spcPts val="0"/>
              </a:spcAft>
              <a:buNone/>
            </a:pPr>
            <a:r>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Set up your boards for Week 3</a:t>
            </a:r>
            <a:endParaRPr sz="2400">
              <a:latin typeface="Proxima Nova"/>
              <a:ea typeface="Proxima Nova"/>
              <a:cs typeface="Proxima Nova"/>
              <a:sym typeface="Proxima Nova"/>
            </a:endParaRPr>
          </a:p>
          <a:p>
            <a:pPr indent="0" lvl="0" marL="457200" rtl="0" algn="l">
              <a:spcBef>
                <a:spcPts val="0"/>
              </a:spcBef>
              <a:spcAft>
                <a:spcPts val="0"/>
              </a:spcAft>
              <a:buNone/>
            </a:pPr>
            <a:r>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Complete Week 3, again </a:t>
            </a:r>
            <a:r>
              <a:rPr b="1" lang="en" sz="2400">
                <a:latin typeface="Proxima Nova"/>
                <a:ea typeface="Proxima Nova"/>
                <a:cs typeface="Proxima Nova"/>
                <a:sym typeface="Proxima Nova"/>
              </a:rPr>
              <a:t>no talking!</a:t>
            </a:r>
            <a:endParaRPr b="1" sz="2400">
              <a:latin typeface="Proxima Nova"/>
              <a:ea typeface="Proxima Nova"/>
              <a:cs typeface="Proxima Nova"/>
              <a:sym typeface="Proxima Nov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3" name="Shape 453"/>
        <p:cNvGrpSpPr/>
        <p:nvPr/>
      </p:nvGrpSpPr>
      <p:grpSpPr>
        <a:xfrm>
          <a:off x="0" y="0"/>
          <a:ext cx="0" cy="0"/>
          <a:chOff x="0" y="0"/>
          <a:chExt cx="0" cy="0"/>
        </a:xfrm>
      </p:grpSpPr>
      <p:sp>
        <p:nvSpPr>
          <p:cNvPr id="454" name="Google Shape;454;p6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Activity</a:t>
            </a:r>
            <a:endParaRPr>
              <a:solidFill>
                <a:srgbClr val="FFFFFF"/>
              </a:solidFill>
            </a:endParaRPr>
          </a:p>
        </p:txBody>
      </p:sp>
      <p:grpSp>
        <p:nvGrpSpPr>
          <p:cNvPr id="455" name="Google Shape;455;p65"/>
          <p:cNvGrpSpPr/>
          <p:nvPr/>
        </p:nvGrpSpPr>
        <p:grpSpPr>
          <a:xfrm>
            <a:off x="8318125" y="86900"/>
            <a:ext cx="747550" cy="183300"/>
            <a:chOff x="7547375" y="86900"/>
            <a:chExt cx="747550" cy="183300"/>
          </a:xfrm>
        </p:grpSpPr>
        <p:sp>
          <p:nvSpPr>
            <p:cNvPr id="456" name="Google Shape;456;p65"/>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5"/>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5"/>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9" name="Google Shape;459;p65"/>
          <p:cNvPicPr preferRelativeResize="0"/>
          <p:nvPr/>
        </p:nvPicPr>
        <p:blipFill>
          <a:blip r:embed="rId4">
            <a:alphaModFix/>
          </a:blip>
          <a:stretch>
            <a:fillRect/>
          </a:stretch>
        </p:blipFill>
        <p:spPr>
          <a:xfrm>
            <a:off x="5009162" y="803500"/>
            <a:ext cx="3898913" cy="2419350"/>
          </a:xfrm>
          <a:prstGeom prst="rect">
            <a:avLst/>
          </a:prstGeom>
          <a:noFill/>
          <a:ln>
            <a:noFill/>
          </a:ln>
        </p:spPr>
      </p:pic>
      <p:sp>
        <p:nvSpPr>
          <p:cNvPr id="460" name="Google Shape;460;p65"/>
          <p:cNvSpPr txBox="1"/>
          <p:nvPr/>
        </p:nvSpPr>
        <p:spPr>
          <a:xfrm>
            <a:off x="387575" y="617675"/>
            <a:ext cx="4488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Do This:</a:t>
            </a:r>
            <a:r>
              <a:rPr lang="en" sz="2400">
                <a:solidFill>
                  <a:schemeClr val="dk1"/>
                </a:solidFill>
                <a:latin typeface="Proxima Nova"/>
                <a:ea typeface="Proxima Nova"/>
                <a:cs typeface="Proxima Nova"/>
                <a:sym typeface="Proxima Nova"/>
              </a:rPr>
              <a:t> Based on your experience, take 5 minutes to write down in the rules section the collective rules you and your team would advise using going forward.</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2400">
                <a:solidFill>
                  <a:schemeClr val="dk1"/>
                </a:solidFill>
                <a:latin typeface="Proxima Nova"/>
                <a:ea typeface="Proxima Nova"/>
                <a:cs typeface="Proxima Nova"/>
                <a:sym typeface="Proxima Nova"/>
              </a:rPr>
              <a:t>Be ready to share!</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4" name="Shape 464"/>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8" name="Shape 468"/>
        <p:cNvGrpSpPr/>
        <p:nvPr/>
      </p:nvGrpSpPr>
      <p:grpSpPr>
        <a:xfrm>
          <a:off x="0" y="0"/>
          <a:ext cx="0" cy="0"/>
          <a:chOff x="0" y="0"/>
          <a:chExt cx="0" cy="0"/>
        </a:xfrm>
      </p:grpSpPr>
      <p:sp>
        <p:nvSpPr>
          <p:cNvPr id="469" name="Google Shape;469;p67"/>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Wrap Up</a:t>
            </a:r>
            <a:endParaRPr>
              <a:solidFill>
                <a:srgbClr val="FFFFFF"/>
              </a:solidFill>
            </a:endParaRPr>
          </a:p>
        </p:txBody>
      </p:sp>
      <p:pic>
        <p:nvPicPr>
          <p:cNvPr descr="The co-founder of the Internet (!) Vint Cerf and software engineer Paola Mejia take us through the ins and outs of how networks talk to each other and what makes the Internet tick.&#10;&#10;Start learning at http://code.org/ &#10;&#10;Help us translate into your language: http://code.org/translate/videos&#10;&#10;Stay in touch with us!&#10;• on Twitter https://twitter.com/codeorg&#10;• on Facebook https://www.facebook.com/Code.org&#10;• on Instagram https://instagram.com/codeorg&#10;• on Tumblr https://blog.code.org &#10;• on LinkedIn https://www.linkedin.com/company/code...&#10;• on Google+ https://google.com/+codeorg&#10;&#10;Help us caption &amp; translate this video!&#10;&#10;http://amara.org/v/HGaQ/" id="470" name="Google Shape;470;p67" title="The Internet: IP Addresses &amp; DNS">
            <a:hlinkClick r:id="rId4"/>
          </p:cNvPr>
          <p:cNvPicPr preferRelativeResize="0"/>
          <p:nvPr/>
        </p:nvPicPr>
        <p:blipFill>
          <a:blip r:embed="rId5">
            <a:alphaModFix/>
          </a:blip>
          <a:stretch>
            <a:fillRect/>
          </a:stretch>
        </p:blipFill>
        <p:spPr>
          <a:xfrm>
            <a:off x="1378025" y="352550"/>
            <a:ext cx="6387949" cy="4790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4" name="Shape 474"/>
        <p:cNvGrpSpPr/>
        <p:nvPr/>
      </p:nvGrpSpPr>
      <p:grpSpPr>
        <a:xfrm>
          <a:off x="0" y="0"/>
          <a:ext cx="0" cy="0"/>
          <a:chOff x="0" y="0"/>
          <a:chExt cx="0" cy="0"/>
        </a:xfrm>
      </p:grpSpPr>
      <p:sp>
        <p:nvSpPr>
          <p:cNvPr id="475" name="Google Shape;475;p68"/>
          <p:cNvSpPr txBox="1"/>
          <p:nvPr/>
        </p:nvSpPr>
        <p:spPr>
          <a:xfrm>
            <a:off x="554850" y="734800"/>
            <a:ext cx="7932600" cy="41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 </a:t>
            </a:r>
            <a:endParaRPr b="1" sz="3600">
              <a:latin typeface="Proxima Nova"/>
              <a:ea typeface="Proxima Nova"/>
              <a:cs typeface="Proxima Nova"/>
              <a:sym typeface="Proxima Nova"/>
            </a:endParaRPr>
          </a:p>
          <a:p>
            <a:pPr indent="0" lvl="0" marL="0" rtl="0" algn="ctr">
              <a:spcBef>
                <a:spcPts val="0"/>
              </a:spcBef>
              <a:spcAft>
                <a:spcPts val="0"/>
              </a:spcAft>
              <a:buNone/>
            </a:pPr>
            <a:r>
              <a:t/>
            </a:r>
            <a:endParaRPr sz="36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3600">
                <a:solidFill>
                  <a:schemeClr val="dk1"/>
                </a:solidFill>
                <a:latin typeface="Proxima Nova"/>
                <a:ea typeface="Proxima Nova"/>
                <a:cs typeface="Proxima Nova"/>
                <a:sym typeface="Proxima Nova"/>
              </a:rPr>
              <a:t>What are the similarities and differences between the Internet Protocol (IP) and the addressing rules our class made? Would rules like our or the IP work if they were secret? </a:t>
            </a:r>
            <a:endParaRPr sz="36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0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p:txBody>
      </p:sp>
      <p:sp>
        <p:nvSpPr>
          <p:cNvPr id="476" name="Google Shape;476;p6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Wrap Up</a:t>
            </a:r>
            <a:endParaRPr>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6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3 - Wrap Up</a:t>
            </a:r>
            <a:endParaRPr>
              <a:solidFill>
                <a:srgbClr val="FFFFFF"/>
              </a:solidFill>
            </a:endParaRPr>
          </a:p>
        </p:txBody>
      </p:sp>
      <p:sp>
        <p:nvSpPr>
          <p:cNvPr id="482" name="Google Shape;482;p69"/>
          <p:cNvSpPr txBox="1"/>
          <p:nvPr/>
        </p:nvSpPr>
        <p:spPr>
          <a:xfrm>
            <a:off x="2415375" y="784675"/>
            <a:ext cx="6286500" cy="41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Proxima Nova"/>
                <a:ea typeface="Proxima Nova"/>
                <a:cs typeface="Proxima Nova"/>
                <a:sym typeface="Proxima Nova"/>
              </a:rPr>
              <a:t>Protocol:</a:t>
            </a:r>
            <a:r>
              <a:rPr lang="en" sz="2000">
                <a:latin typeface="Proxima Nova"/>
                <a:ea typeface="Proxima Nova"/>
                <a:cs typeface="Proxima Nova"/>
                <a:sym typeface="Proxima Nova"/>
              </a:rPr>
              <a:t>  </a:t>
            </a:r>
            <a:r>
              <a:rPr lang="en" sz="2000">
                <a:solidFill>
                  <a:schemeClr val="dk1"/>
                </a:solidFill>
                <a:latin typeface="Proxima Nova"/>
                <a:ea typeface="Proxima Nova"/>
                <a:cs typeface="Proxima Nova"/>
                <a:sym typeface="Proxima Nova"/>
              </a:rPr>
              <a:t>An agreed-upon set of rules that specify the behavior of some system</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IP Address:  </a:t>
            </a:r>
            <a:r>
              <a:rPr lang="en" sz="2000">
                <a:solidFill>
                  <a:schemeClr val="dk1"/>
                </a:solidFill>
                <a:latin typeface="Proxima Nova"/>
                <a:ea typeface="Proxima Nova"/>
                <a:cs typeface="Proxima Nova"/>
                <a:sym typeface="Proxima Nova"/>
              </a:rPr>
              <a:t>The unique number assigned to each device on the Internet.</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Internet Protocol (IP): </a:t>
            </a:r>
            <a:r>
              <a:rPr lang="en" sz="2000">
                <a:solidFill>
                  <a:schemeClr val="dk1"/>
                </a:solidFill>
                <a:latin typeface="Proxima Nova"/>
                <a:ea typeface="Proxima Nova"/>
                <a:cs typeface="Proxima Nova"/>
                <a:sym typeface="Proxima Nova"/>
              </a:rPr>
              <a:t>a protocol for sending data across the Internet that assigns unique numbers (IP addresses) to each connected device</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latin typeface="Proxima Nova"/>
              <a:ea typeface="Proxima Nova"/>
              <a:cs typeface="Proxima Nova"/>
              <a:sym typeface="Proxima Nova"/>
            </a:endParaRPr>
          </a:p>
        </p:txBody>
      </p:sp>
      <p:pic>
        <p:nvPicPr>
          <p:cNvPr id="483" name="Google Shape;483;p69"/>
          <p:cNvPicPr preferRelativeResize="0"/>
          <p:nvPr/>
        </p:nvPicPr>
        <p:blipFill>
          <a:blip r:embed="rId4">
            <a:alphaModFix amt="58999"/>
          </a:blip>
          <a:stretch>
            <a:fillRect/>
          </a:stretch>
        </p:blipFill>
        <p:spPr>
          <a:xfrm>
            <a:off x="1042433" y="632250"/>
            <a:ext cx="866859" cy="866871"/>
          </a:xfrm>
          <a:prstGeom prst="rect">
            <a:avLst/>
          </a:prstGeom>
          <a:noFill/>
          <a:ln>
            <a:noFill/>
          </a:ln>
        </p:spPr>
      </p:pic>
      <p:pic>
        <p:nvPicPr>
          <p:cNvPr id="484" name="Google Shape;484;p69"/>
          <p:cNvPicPr preferRelativeResize="0"/>
          <p:nvPr/>
        </p:nvPicPr>
        <p:blipFill>
          <a:blip r:embed="rId5">
            <a:alphaModFix/>
          </a:blip>
          <a:stretch>
            <a:fillRect/>
          </a:stretch>
        </p:blipFill>
        <p:spPr>
          <a:xfrm>
            <a:off x="787813" y="1329725"/>
            <a:ext cx="1394999" cy="530799"/>
          </a:xfrm>
          <a:prstGeom prst="rect">
            <a:avLst/>
          </a:prstGeom>
          <a:noFill/>
          <a:ln>
            <a:noFill/>
          </a:ln>
        </p:spPr>
      </p:pic>
      <p:pic>
        <p:nvPicPr>
          <p:cNvPr id="485" name="Google Shape;485;p69"/>
          <p:cNvPicPr preferRelativeResize="0"/>
          <p:nvPr/>
        </p:nvPicPr>
        <p:blipFill>
          <a:blip r:embed="rId6">
            <a:alphaModFix/>
          </a:blip>
          <a:stretch>
            <a:fillRect/>
          </a:stretch>
        </p:blipFill>
        <p:spPr>
          <a:xfrm>
            <a:off x="555250" y="2429275"/>
            <a:ext cx="1814175" cy="982525"/>
          </a:xfrm>
          <a:prstGeom prst="rect">
            <a:avLst/>
          </a:prstGeom>
          <a:noFill/>
          <a:ln>
            <a:noFill/>
          </a:ln>
        </p:spPr>
      </p:pic>
      <p:pic>
        <p:nvPicPr>
          <p:cNvPr id="486" name="Google Shape;486;p69"/>
          <p:cNvPicPr preferRelativeResize="0"/>
          <p:nvPr/>
        </p:nvPicPr>
        <p:blipFill>
          <a:blip r:embed="rId7">
            <a:alphaModFix/>
          </a:blip>
          <a:stretch>
            <a:fillRect/>
          </a:stretch>
        </p:blipFill>
        <p:spPr>
          <a:xfrm>
            <a:off x="555250" y="3882584"/>
            <a:ext cx="1860124" cy="108986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70"/>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Unit 2 - Lesson 4</a:t>
            </a:r>
            <a:endParaRPr b="1" sz="3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Routing &amp; Redundancy</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9" name="Shape 499"/>
        <p:cNvGrpSpPr/>
        <p:nvPr/>
      </p:nvGrpSpPr>
      <p:grpSpPr>
        <a:xfrm>
          <a:off x="0" y="0"/>
          <a:ext cx="0" cy="0"/>
          <a:chOff x="0" y="0"/>
          <a:chExt cx="0" cy="0"/>
        </a:xfrm>
      </p:grpSpPr>
      <p:sp>
        <p:nvSpPr>
          <p:cNvPr id="500" name="Google Shape;500;p72"/>
          <p:cNvSpPr txBox="1"/>
          <p:nvPr/>
        </p:nvSpPr>
        <p:spPr>
          <a:xfrm>
            <a:off x="523500" y="684400"/>
            <a:ext cx="8097000" cy="4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0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3000">
                <a:solidFill>
                  <a:schemeClr val="dk1"/>
                </a:solidFill>
                <a:latin typeface="Proxima Nova"/>
                <a:ea typeface="Proxima Nova"/>
                <a:cs typeface="Proxima Nova"/>
                <a:sym typeface="Proxima Nova"/>
              </a:rPr>
              <a:t>At the end of class yesterday, we saw that the Internet uses the Internet Protocol and IP Addresses to communicate across the shared Internet. How is this system similar to how we send letters in the mail? How is it different?</a:t>
            </a:r>
            <a:endParaRPr sz="30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solidFill>
                <a:srgbClr val="000000"/>
              </a:solidFill>
              <a:latin typeface="Proxima Nova"/>
              <a:ea typeface="Proxima Nova"/>
              <a:cs typeface="Proxima Nova"/>
              <a:sym typeface="Proxima Nova"/>
            </a:endParaRPr>
          </a:p>
        </p:txBody>
      </p:sp>
      <p:sp>
        <p:nvSpPr>
          <p:cNvPr id="501" name="Google Shape;501;p72"/>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Warm Up</a:t>
            </a:r>
            <a:endParaRPr>
              <a:solidFill>
                <a:srgbClr val="FFFFFF"/>
              </a:solidFill>
            </a:endParaRPr>
          </a:p>
        </p:txBody>
      </p:sp>
      <p:pic>
        <p:nvPicPr>
          <p:cNvPr id="502" name="Google Shape;502;p72"/>
          <p:cNvPicPr preferRelativeResize="0"/>
          <p:nvPr/>
        </p:nvPicPr>
        <p:blipFill>
          <a:blip r:embed="rId4">
            <a:alphaModFix/>
          </a:blip>
          <a:stretch>
            <a:fillRect/>
          </a:stretch>
        </p:blipFill>
        <p:spPr>
          <a:xfrm>
            <a:off x="7406175" y="574200"/>
            <a:ext cx="1060349" cy="10603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6" name="Shape 506"/>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0" name="Shape 510"/>
        <p:cNvGrpSpPr/>
        <p:nvPr/>
      </p:nvGrpSpPr>
      <p:grpSpPr>
        <a:xfrm>
          <a:off x="0" y="0"/>
          <a:ext cx="0" cy="0"/>
          <a:chOff x="0" y="0"/>
          <a:chExt cx="0" cy="0"/>
        </a:xfrm>
      </p:grpSpPr>
      <p:sp>
        <p:nvSpPr>
          <p:cNvPr id="511" name="Google Shape;511;p7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a:t>
            </a:r>
            <a:r>
              <a:rPr lang="en">
                <a:solidFill>
                  <a:srgbClr val="FFFFFF"/>
                </a:solidFill>
              </a:rPr>
              <a:t> -</a:t>
            </a:r>
            <a:r>
              <a:rPr lang="en">
                <a:solidFill>
                  <a:srgbClr val="FFFFFF"/>
                </a:solidFill>
              </a:rPr>
              <a:t> Activity</a:t>
            </a:r>
            <a:endParaRPr>
              <a:solidFill>
                <a:srgbClr val="FFFFFF"/>
              </a:solidFill>
            </a:endParaRPr>
          </a:p>
        </p:txBody>
      </p:sp>
      <p:sp>
        <p:nvSpPr>
          <p:cNvPr id="512" name="Google Shape;512;p74"/>
          <p:cNvSpPr txBox="1"/>
          <p:nvPr/>
        </p:nvSpPr>
        <p:spPr>
          <a:xfrm>
            <a:off x="213150" y="1152375"/>
            <a:ext cx="8717700" cy="46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Step 1: Open the Internet Simulator</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Connect to the same router number as your group</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Step 2: Say Hello!</a:t>
            </a:r>
            <a:endParaRPr b="1"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Use the updated version of the Internet Simulator to send a message saying hello to everyone in your group.</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Everyone now has an IP Address! </a:t>
            </a:r>
            <a:br>
              <a:rPr lang="en" sz="2400">
                <a:latin typeface="Proxima Nova"/>
                <a:ea typeface="Proxima Nova"/>
                <a:cs typeface="Proxima Nova"/>
                <a:sym typeface="Proxima Nova"/>
              </a:rPr>
            </a:br>
            <a:r>
              <a:rPr lang="en" sz="2400">
                <a:latin typeface="Proxima Nova"/>
                <a:ea typeface="Proxima Nova"/>
                <a:cs typeface="Proxima Nova"/>
                <a:sym typeface="Proxima Nova"/>
              </a:rPr>
              <a:t>This will be important in today’s </a:t>
            </a:r>
            <a:br>
              <a:rPr lang="en" sz="2400">
                <a:latin typeface="Proxima Nova"/>
                <a:ea typeface="Proxima Nova"/>
                <a:cs typeface="Proxima Nova"/>
                <a:sym typeface="Proxima Nova"/>
              </a:rPr>
            </a:br>
            <a:r>
              <a:rPr lang="en" sz="2400">
                <a:latin typeface="Proxima Nova"/>
                <a:ea typeface="Proxima Nova"/>
                <a:cs typeface="Proxima Nova"/>
                <a:sym typeface="Proxima Nova"/>
              </a:rPr>
              <a:t>simulation.</a:t>
            </a:r>
            <a:endParaRPr sz="2400">
              <a:latin typeface="Proxima Nova"/>
              <a:ea typeface="Proxima Nova"/>
              <a:cs typeface="Proxima Nova"/>
              <a:sym typeface="Proxima Nova"/>
            </a:endParaRPr>
          </a:p>
        </p:txBody>
      </p:sp>
      <p:sp>
        <p:nvSpPr>
          <p:cNvPr id="513" name="Google Shape;513;p74"/>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Updated Internet Simulator</a:t>
            </a:r>
            <a:endParaRPr b="1" sz="3600">
              <a:latin typeface="Proxima Nova"/>
              <a:ea typeface="Proxima Nova"/>
              <a:cs typeface="Proxima Nova"/>
              <a:sym typeface="Proxima Nova"/>
            </a:endParaRPr>
          </a:p>
        </p:txBody>
      </p:sp>
      <p:pic>
        <p:nvPicPr>
          <p:cNvPr id="514" name="Google Shape;514;p74"/>
          <p:cNvPicPr preferRelativeResize="0"/>
          <p:nvPr/>
        </p:nvPicPr>
        <p:blipFill>
          <a:blip r:embed="rId4">
            <a:alphaModFix/>
          </a:blip>
          <a:stretch>
            <a:fillRect/>
          </a:stretch>
        </p:blipFill>
        <p:spPr>
          <a:xfrm>
            <a:off x="5990500" y="3790825"/>
            <a:ext cx="3153500" cy="1352675"/>
          </a:xfrm>
          <a:prstGeom prst="rect">
            <a:avLst/>
          </a:prstGeom>
          <a:noFill/>
          <a:ln>
            <a:noFill/>
          </a:ln>
        </p:spPr>
      </p:pic>
      <p:pic>
        <p:nvPicPr>
          <p:cNvPr id="515" name="Google Shape;515;p74"/>
          <p:cNvPicPr preferRelativeResize="0"/>
          <p:nvPr/>
        </p:nvPicPr>
        <p:blipFill>
          <a:blip r:embed="rId5">
            <a:alphaModFix/>
          </a:blip>
          <a:stretch>
            <a:fillRect/>
          </a:stretch>
        </p:blipFill>
        <p:spPr>
          <a:xfrm>
            <a:off x="5480475" y="1015600"/>
            <a:ext cx="3513400" cy="913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9" name="Shape 519"/>
        <p:cNvGrpSpPr/>
        <p:nvPr/>
      </p:nvGrpSpPr>
      <p:grpSpPr>
        <a:xfrm>
          <a:off x="0" y="0"/>
          <a:ext cx="0" cy="0"/>
          <a:chOff x="0" y="0"/>
          <a:chExt cx="0" cy="0"/>
        </a:xfrm>
      </p:grpSpPr>
      <p:sp>
        <p:nvSpPr>
          <p:cNvPr id="520" name="Google Shape;520;p7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21" name="Google Shape;521;p75"/>
          <p:cNvSpPr txBox="1"/>
          <p:nvPr/>
        </p:nvSpPr>
        <p:spPr>
          <a:xfrm>
            <a:off x="213150" y="1152375"/>
            <a:ext cx="8717700" cy="46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Step 1: Open the Log Browser</a:t>
            </a:r>
            <a:endParaRPr b="1"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Step 2: Look at the Messages</a:t>
            </a:r>
            <a:endParaRPr sz="2400">
              <a:latin typeface="Proxima Nova"/>
              <a:ea typeface="Proxima Nova"/>
              <a:cs typeface="Proxima Nova"/>
              <a:sym typeface="Proxima Nova"/>
            </a:endParaRPr>
          </a:p>
        </p:txBody>
      </p:sp>
      <p:sp>
        <p:nvSpPr>
          <p:cNvPr id="522" name="Google Shape;522;p75"/>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Open the Router Logs</a:t>
            </a:r>
            <a:endParaRPr b="1" sz="3600">
              <a:latin typeface="Proxima Nova"/>
              <a:ea typeface="Proxima Nova"/>
              <a:cs typeface="Proxima Nova"/>
              <a:sym typeface="Proxima Nova"/>
            </a:endParaRPr>
          </a:p>
        </p:txBody>
      </p:sp>
      <p:pic>
        <p:nvPicPr>
          <p:cNvPr id="523" name="Google Shape;523;p75"/>
          <p:cNvPicPr preferRelativeResize="0"/>
          <p:nvPr/>
        </p:nvPicPr>
        <p:blipFill>
          <a:blip r:embed="rId4">
            <a:alphaModFix/>
          </a:blip>
          <a:stretch>
            <a:fillRect/>
          </a:stretch>
        </p:blipFill>
        <p:spPr>
          <a:xfrm>
            <a:off x="5354250" y="946000"/>
            <a:ext cx="2475125" cy="2130750"/>
          </a:xfrm>
          <a:prstGeom prst="rect">
            <a:avLst/>
          </a:prstGeom>
          <a:noFill/>
          <a:ln>
            <a:noFill/>
          </a:ln>
        </p:spPr>
      </p:pic>
      <p:pic>
        <p:nvPicPr>
          <p:cNvPr id="524" name="Google Shape;524;p75"/>
          <p:cNvPicPr preferRelativeResize="0"/>
          <p:nvPr/>
        </p:nvPicPr>
        <p:blipFill rotWithShape="1">
          <a:blip r:embed="rId5">
            <a:alphaModFix/>
          </a:blip>
          <a:srcRect b="32170" l="0" r="0" t="25995"/>
          <a:stretch/>
        </p:blipFill>
        <p:spPr>
          <a:xfrm>
            <a:off x="1291429" y="3459575"/>
            <a:ext cx="6376500" cy="962625"/>
          </a:xfrm>
          <a:prstGeom prst="rect">
            <a:avLst/>
          </a:prstGeom>
          <a:noFill/>
          <a:ln>
            <a:noFill/>
          </a:ln>
        </p:spPr>
      </p:pic>
      <p:sp>
        <p:nvSpPr>
          <p:cNvPr id="525" name="Google Shape;525;p75"/>
          <p:cNvSpPr/>
          <p:nvPr/>
        </p:nvSpPr>
        <p:spPr>
          <a:xfrm rot="1607338">
            <a:off x="3402788" y="1935887"/>
            <a:ext cx="2025491" cy="648554"/>
          </a:xfrm>
          <a:prstGeom prst="rightArrow">
            <a:avLst>
              <a:gd fmla="val 50000" name="adj1"/>
              <a:gd fmla="val 50000" name="adj2"/>
            </a:avLst>
          </a:prstGeom>
          <a:solidFill>
            <a:srgbClr val="00ADB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9" name="Shape 529"/>
        <p:cNvGrpSpPr/>
        <p:nvPr/>
      </p:nvGrpSpPr>
      <p:grpSpPr>
        <a:xfrm>
          <a:off x="0" y="0"/>
          <a:ext cx="0" cy="0"/>
          <a:chOff x="0" y="0"/>
          <a:chExt cx="0" cy="0"/>
        </a:xfrm>
      </p:grpSpPr>
      <p:sp>
        <p:nvSpPr>
          <p:cNvPr id="530" name="Google Shape;530;p76"/>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31" name="Google Shape;531;p76"/>
          <p:cNvSpPr txBox="1"/>
          <p:nvPr/>
        </p:nvSpPr>
        <p:spPr>
          <a:xfrm>
            <a:off x="213150" y="1152375"/>
            <a:ext cx="8717700" cy="28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Step 3: View All Messages (including other routers)</a:t>
            </a:r>
            <a:endParaRPr b="1"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p:txBody>
      </p:sp>
      <p:sp>
        <p:nvSpPr>
          <p:cNvPr id="532" name="Google Shape;532;p76"/>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Open the Router Logs</a:t>
            </a:r>
            <a:endParaRPr b="1" sz="3600">
              <a:latin typeface="Proxima Nova"/>
              <a:ea typeface="Proxima Nova"/>
              <a:cs typeface="Proxima Nova"/>
              <a:sym typeface="Proxima Nova"/>
            </a:endParaRPr>
          </a:p>
        </p:txBody>
      </p:sp>
      <p:pic>
        <p:nvPicPr>
          <p:cNvPr id="533" name="Google Shape;533;p76"/>
          <p:cNvPicPr preferRelativeResize="0"/>
          <p:nvPr/>
        </p:nvPicPr>
        <p:blipFill>
          <a:blip r:embed="rId4">
            <a:alphaModFix/>
          </a:blip>
          <a:stretch>
            <a:fillRect/>
          </a:stretch>
        </p:blipFill>
        <p:spPr>
          <a:xfrm>
            <a:off x="2501463" y="1728775"/>
            <a:ext cx="6429375" cy="1685925"/>
          </a:xfrm>
          <a:prstGeom prst="rect">
            <a:avLst/>
          </a:prstGeom>
          <a:noFill/>
          <a:ln>
            <a:noFill/>
          </a:ln>
        </p:spPr>
      </p:pic>
      <p:sp>
        <p:nvSpPr>
          <p:cNvPr id="534" name="Google Shape;534;p76"/>
          <p:cNvSpPr/>
          <p:nvPr/>
        </p:nvSpPr>
        <p:spPr>
          <a:xfrm>
            <a:off x="7612725" y="1127950"/>
            <a:ext cx="682800" cy="1297200"/>
          </a:xfrm>
          <a:prstGeom prst="downArrow">
            <a:avLst>
              <a:gd fmla="val 50000" name="adj1"/>
              <a:gd fmla="val 50000" name="adj2"/>
            </a:avLst>
          </a:prstGeom>
          <a:solidFill>
            <a:srgbClr val="00ADB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6"/>
          <p:cNvSpPr/>
          <p:nvPr/>
        </p:nvSpPr>
        <p:spPr>
          <a:xfrm>
            <a:off x="2284200" y="2841975"/>
            <a:ext cx="4119300" cy="750000"/>
          </a:xfrm>
          <a:prstGeom prst="rightArrow">
            <a:avLst>
              <a:gd fmla="val 50000" name="adj1"/>
              <a:gd fmla="val 50000" name="adj2"/>
            </a:avLst>
          </a:prstGeom>
          <a:solidFill>
            <a:srgbClr val="00ADB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9" name="Shape 539"/>
        <p:cNvGrpSpPr/>
        <p:nvPr/>
      </p:nvGrpSpPr>
      <p:grpSpPr>
        <a:xfrm>
          <a:off x="0" y="0"/>
          <a:ext cx="0" cy="0"/>
          <a:chOff x="0" y="0"/>
          <a:chExt cx="0" cy="0"/>
        </a:xfrm>
      </p:grpSpPr>
      <p:sp>
        <p:nvSpPr>
          <p:cNvPr id="540" name="Google Shape;540;p77"/>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41" name="Google Shape;541;p77"/>
          <p:cNvSpPr txBox="1"/>
          <p:nvPr/>
        </p:nvSpPr>
        <p:spPr>
          <a:xfrm>
            <a:off x="213150" y="1152375"/>
            <a:ext cx="8717700" cy="46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Use the Router Logs to choose an IP address from each of the other routers. </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15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Send each person a message asking who they are and choose one of the following questions:</a:t>
            </a:r>
            <a:endParaRPr b="1"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What is your favorite food?</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What is your favorite type of animal?</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What is your favorite color?</a:t>
            </a:r>
            <a:endParaRPr sz="24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i="1" lang="en" sz="2400">
                <a:latin typeface="Proxima Nova"/>
                <a:ea typeface="Proxima Nova"/>
                <a:cs typeface="Proxima Nova"/>
                <a:sym typeface="Proxima Nova"/>
              </a:rPr>
              <a:t>Be sure to also respond to questions you get from people on other routers! </a:t>
            </a:r>
            <a:endParaRPr i="1" sz="24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p:txBody>
      </p:sp>
      <p:sp>
        <p:nvSpPr>
          <p:cNvPr id="542" name="Google Shape;542;p77"/>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Silly Class Survey</a:t>
            </a:r>
            <a:endParaRPr b="1" sz="3600">
              <a:latin typeface="Proxima Nova"/>
              <a:ea typeface="Proxima Nova"/>
              <a:cs typeface="Proxima Nova"/>
              <a:sym typeface="Proxima Nov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6" name="Shape 546"/>
        <p:cNvGrpSpPr/>
        <p:nvPr/>
      </p:nvGrpSpPr>
      <p:grpSpPr>
        <a:xfrm>
          <a:off x="0" y="0"/>
          <a:ext cx="0" cy="0"/>
          <a:chOff x="0" y="0"/>
          <a:chExt cx="0" cy="0"/>
        </a:xfrm>
      </p:grpSpPr>
      <p:sp>
        <p:nvSpPr>
          <p:cNvPr id="547" name="Google Shape;547;p7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48" name="Google Shape;548;p78"/>
          <p:cNvSpPr txBox="1"/>
          <p:nvPr/>
        </p:nvSpPr>
        <p:spPr>
          <a:xfrm>
            <a:off x="213150" y="1152375"/>
            <a:ext cx="8717700" cy="46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Open the Router Logs Again. You should see a lot more messages now</a:t>
            </a:r>
            <a:endParaRPr b="1" sz="2400">
              <a:latin typeface="Proxima Nova"/>
              <a:ea typeface="Proxima Nova"/>
              <a:cs typeface="Proxima Nova"/>
              <a:sym typeface="Proxima Nova"/>
            </a:endParaRPr>
          </a:p>
        </p:txBody>
      </p:sp>
      <p:sp>
        <p:nvSpPr>
          <p:cNvPr id="549" name="Google Shape;549;p78"/>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Open the Router Logs</a:t>
            </a:r>
            <a:endParaRPr b="1" sz="3600">
              <a:latin typeface="Proxima Nova"/>
              <a:ea typeface="Proxima Nova"/>
              <a:cs typeface="Proxima Nova"/>
              <a:sym typeface="Proxima Nova"/>
            </a:endParaRPr>
          </a:p>
        </p:txBody>
      </p:sp>
      <p:pic>
        <p:nvPicPr>
          <p:cNvPr id="550" name="Google Shape;550;p78"/>
          <p:cNvPicPr preferRelativeResize="0"/>
          <p:nvPr/>
        </p:nvPicPr>
        <p:blipFill>
          <a:blip r:embed="rId4">
            <a:alphaModFix/>
          </a:blip>
          <a:stretch>
            <a:fillRect/>
          </a:stretch>
        </p:blipFill>
        <p:spPr>
          <a:xfrm>
            <a:off x="2872075" y="1631725"/>
            <a:ext cx="6222391" cy="35117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7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56" name="Google Shape;556;p79"/>
          <p:cNvSpPr txBox="1"/>
          <p:nvPr/>
        </p:nvSpPr>
        <p:spPr>
          <a:xfrm>
            <a:off x="145350" y="595825"/>
            <a:ext cx="8853300" cy="44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 </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rPr lang="en" sz="3600">
                <a:latin typeface="Proxima Nova"/>
                <a:ea typeface="Proxima Nova"/>
                <a:cs typeface="Proxima Nova"/>
                <a:sym typeface="Proxima Nova"/>
              </a:rPr>
              <a:t>Can you predict why some messages are appearing multiple times?</a:t>
            </a:r>
            <a:endParaRPr sz="3600">
              <a:latin typeface="Proxima Nova"/>
              <a:ea typeface="Proxima Nova"/>
              <a:cs typeface="Proxima Nova"/>
              <a:sym typeface="Proxima Nov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0" name="Shape 560"/>
        <p:cNvGrpSpPr/>
        <p:nvPr/>
      </p:nvGrpSpPr>
      <p:grpSpPr>
        <a:xfrm>
          <a:off x="0" y="0"/>
          <a:ext cx="0" cy="0"/>
          <a:chOff x="0" y="0"/>
          <a:chExt cx="0" cy="0"/>
        </a:xfrm>
      </p:grpSpPr>
      <p:sp>
        <p:nvSpPr>
          <p:cNvPr id="561" name="Google Shape;561;p80"/>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62" name="Google Shape;562;p80"/>
          <p:cNvSpPr txBox="1"/>
          <p:nvPr/>
        </p:nvSpPr>
        <p:spPr>
          <a:xfrm>
            <a:off x="213150" y="847575"/>
            <a:ext cx="8717700" cy="4626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roxima Nova"/>
              <a:buAutoNum type="arabicParenR"/>
            </a:pPr>
            <a:r>
              <a:rPr lang="en" sz="2400">
                <a:latin typeface="Proxima Nova"/>
                <a:ea typeface="Proxima Nova"/>
                <a:cs typeface="Proxima Nova"/>
                <a:sym typeface="Proxima Nova"/>
              </a:rPr>
              <a:t>Pick someone on a different router and send three separate messages with your top three favorite movies or TV shows. </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AutoNum type="arabicParenR"/>
            </a:pPr>
            <a:r>
              <a:rPr lang="en" sz="2400">
                <a:latin typeface="Proxima Nova"/>
                <a:ea typeface="Proxima Nova"/>
                <a:cs typeface="Proxima Nova"/>
                <a:sym typeface="Proxima Nova"/>
              </a:rPr>
              <a:t>After you send the messages, open the router logs and find these same messages in the logs. Notice how these messages traveled through the network. Did they always take the same path from your router to the other router?</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AutoNum type="arabicParenR"/>
            </a:pPr>
            <a:r>
              <a:rPr lang="en" sz="2400">
                <a:latin typeface="Proxima Nova"/>
                <a:ea typeface="Proxima Nova"/>
                <a:cs typeface="Proxima Nova"/>
                <a:sym typeface="Proxima Nova"/>
              </a:rPr>
              <a:t>Look at other messages that are being sent. Are there any patterns in the paths that they take?</a:t>
            </a:r>
            <a:endParaRPr sz="2400">
              <a:latin typeface="Proxima Nova"/>
              <a:ea typeface="Proxima Nova"/>
              <a:cs typeface="Proxima Nova"/>
              <a:sym typeface="Proxima Nova"/>
            </a:endParaRPr>
          </a:p>
        </p:txBody>
      </p:sp>
      <p:sp>
        <p:nvSpPr>
          <p:cNvPr id="563" name="Google Shape;563;p80"/>
          <p:cNvSpPr txBox="1"/>
          <p:nvPr/>
        </p:nvSpPr>
        <p:spPr>
          <a:xfrm>
            <a:off x="639750" y="2345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Do This:</a:t>
            </a:r>
            <a:endParaRPr b="1" sz="3600">
              <a:latin typeface="Proxima Nova"/>
              <a:ea typeface="Proxima Nova"/>
              <a:cs typeface="Proxima Nova"/>
              <a:sym typeface="Proxima Nov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7" name="Shape 567"/>
        <p:cNvGrpSpPr/>
        <p:nvPr/>
      </p:nvGrpSpPr>
      <p:grpSpPr>
        <a:xfrm>
          <a:off x="0" y="0"/>
          <a:ext cx="0" cy="0"/>
          <a:chOff x="0" y="0"/>
          <a:chExt cx="0" cy="0"/>
        </a:xfrm>
      </p:grpSpPr>
      <p:sp>
        <p:nvSpPr>
          <p:cNvPr id="568" name="Google Shape;568;p8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Activity</a:t>
            </a:r>
            <a:endParaRPr>
              <a:solidFill>
                <a:srgbClr val="FFFFFF"/>
              </a:solidFill>
            </a:endParaRPr>
          </a:p>
        </p:txBody>
      </p:sp>
      <p:sp>
        <p:nvSpPr>
          <p:cNvPr id="569" name="Google Shape;569;p81"/>
          <p:cNvSpPr txBox="1"/>
          <p:nvPr/>
        </p:nvSpPr>
        <p:spPr>
          <a:xfrm>
            <a:off x="145350" y="595825"/>
            <a:ext cx="8853300" cy="44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 </a:t>
            </a:r>
            <a:r>
              <a:rPr lang="en" sz="3600">
                <a:latin typeface="Proxima Nova"/>
                <a:ea typeface="Proxima Nova"/>
                <a:cs typeface="Proxima Nova"/>
                <a:sym typeface="Proxima Nova"/>
              </a:rPr>
              <a:t> What did you notice about the messages you sent in the router logs? </a:t>
            </a:r>
            <a:endParaRPr sz="3600">
              <a:latin typeface="Proxima Nova"/>
              <a:ea typeface="Proxima Nova"/>
              <a:cs typeface="Proxima Nova"/>
              <a:sym typeface="Proxima Nova"/>
            </a:endParaRPr>
          </a:p>
          <a:p>
            <a:pPr indent="0" lvl="0" marL="0" rtl="0" algn="ctr">
              <a:spcBef>
                <a:spcPts val="0"/>
              </a:spcBef>
              <a:spcAft>
                <a:spcPts val="0"/>
              </a:spcAft>
              <a:buNone/>
            </a:pPr>
            <a:r>
              <a:t/>
            </a:r>
            <a:endParaRPr sz="3600">
              <a:latin typeface="Proxima Nova"/>
              <a:ea typeface="Proxima Nova"/>
              <a:cs typeface="Proxima Nova"/>
              <a:sym typeface="Proxima Nova"/>
            </a:endParaRPr>
          </a:p>
          <a:p>
            <a:pPr indent="0" lvl="0" marL="0" rtl="0" algn="ctr">
              <a:spcBef>
                <a:spcPts val="0"/>
              </a:spcBef>
              <a:spcAft>
                <a:spcPts val="0"/>
              </a:spcAft>
              <a:buNone/>
            </a:pPr>
            <a:r>
              <a:rPr lang="en" sz="3600">
                <a:latin typeface="Proxima Nova"/>
                <a:ea typeface="Proxima Nova"/>
                <a:cs typeface="Proxima Nova"/>
                <a:sym typeface="Proxima Nova"/>
              </a:rPr>
              <a:t>Did they always take the same path from your router to the other router?</a:t>
            </a:r>
            <a:endParaRPr sz="3600">
              <a:latin typeface="Proxima Nova"/>
              <a:ea typeface="Proxima Nova"/>
              <a:cs typeface="Proxima Nova"/>
              <a:sym typeface="Proxima Nov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3" name="Shape 573"/>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7" name="Shape 577"/>
        <p:cNvGrpSpPr/>
        <p:nvPr/>
      </p:nvGrpSpPr>
      <p:grpSpPr>
        <a:xfrm>
          <a:off x="0" y="0"/>
          <a:ext cx="0" cy="0"/>
          <a:chOff x="0" y="0"/>
          <a:chExt cx="0" cy="0"/>
        </a:xfrm>
      </p:grpSpPr>
      <p:sp>
        <p:nvSpPr>
          <p:cNvPr id="578" name="Google Shape;578;p83"/>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Wrap Up</a:t>
            </a:r>
            <a:endParaRPr>
              <a:solidFill>
                <a:srgbClr val="FFFFFF"/>
              </a:solidFill>
            </a:endParaRPr>
          </a:p>
        </p:txBody>
      </p:sp>
      <p:sp>
        <p:nvSpPr>
          <p:cNvPr id="579" name="Google Shape;579;p83"/>
          <p:cNvSpPr txBox="1"/>
          <p:nvPr/>
        </p:nvSpPr>
        <p:spPr>
          <a:xfrm>
            <a:off x="707250" y="481075"/>
            <a:ext cx="7932600" cy="39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Proxima Nova"/>
                <a:ea typeface="Proxima Nova"/>
                <a:cs typeface="Proxima Nova"/>
                <a:sym typeface="Proxima Nova"/>
              </a:rPr>
              <a:t>Router: </a:t>
            </a:r>
            <a:r>
              <a:rPr lang="en" sz="2400">
                <a:solidFill>
                  <a:schemeClr val="dk1"/>
                </a:solidFill>
                <a:latin typeface="Proxima Nova"/>
                <a:ea typeface="Proxima Nova"/>
                <a:cs typeface="Proxima Nova"/>
                <a:sym typeface="Proxima Nova"/>
              </a:rPr>
              <a:t>A type of computer that forwards data across a network</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Redundancy:</a:t>
            </a:r>
            <a:r>
              <a:rPr lang="en" sz="2400">
                <a:latin typeface="Proxima Nova"/>
                <a:ea typeface="Proxima Nova"/>
                <a:cs typeface="Proxima Nova"/>
                <a:sym typeface="Proxima Nova"/>
              </a:rPr>
              <a:t>  </a:t>
            </a:r>
            <a:r>
              <a:rPr lang="en" sz="2400">
                <a:solidFill>
                  <a:schemeClr val="dk1"/>
                </a:solidFill>
                <a:latin typeface="Proxima Nova"/>
                <a:ea typeface="Proxima Nova"/>
                <a:cs typeface="Proxima Nova"/>
                <a:sym typeface="Proxima Nova"/>
              </a:rPr>
              <a:t>the inclusion of extra components so that a system can continue to work even if individual components fail, for example by  having more than one path between any two connected devices in a network.</a:t>
            </a:r>
            <a:endParaRPr b="1"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Fault Tolerant:  </a:t>
            </a:r>
            <a:r>
              <a:rPr lang="en" sz="2400">
                <a:solidFill>
                  <a:schemeClr val="dk1"/>
                </a:solidFill>
                <a:latin typeface="Proxima Nova"/>
                <a:ea typeface="Proxima Nova"/>
                <a:cs typeface="Proxima Nova"/>
                <a:sym typeface="Proxima Nova"/>
              </a:rPr>
              <a:t>Can continue to function even in the event of individual component failures. This is important because elements of complex systems like a computer network fail at unexpected times, often in groups.</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30"/>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134" name="Google Shape;134;p30"/>
          <p:cNvGrpSpPr/>
          <p:nvPr/>
        </p:nvGrpSpPr>
        <p:grpSpPr>
          <a:xfrm>
            <a:off x="8318125" y="86900"/>
            <a:ext cx="747550" cy="183300"/>
            <a:chOff x="7547375" y="86900"/>
            <a:chExt cx="747550" cy="183300"/>
          </a:xfrm>
        </p:grpSpPr>
        <p:sp>
          <p:nvSpPr>
            <p:cNvPr id="135" name="Google Shape;135;p30"/>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0"/>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0"/>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30"/>
          <p:cNvSpPr txBox="1"/>
          <p:nvPr/>
        </p:nvSpPr>
        <p:spPr>
          <a:xfrm>
            <a:off x="2264225" y="455800"/>
            <a:ext cx="6376500" cy="13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Prompt: </a:t>
            </a:r>
            <a:r>
              <a:rPr lang="en" sz="3000">
                <a:latin typeface="Proxima Nova"/>
                <a:ea typeface="Proxima Nova"/>
                <a:cs typeface="Proxima Nova"/>
                <a:sym typeface="Proxima Nova"/>
              </a:rPr>
              <a:t>Answer each of these questions your journal.</a:t>
            </a:r>
            <a:endParaRPr sz="3000">
              <a:latin typeface="Proxima Nova"/>
              <a:ea typeface="Proxima Nova"/>
              <a:cs typeface="Proxima Nova"/>
              <a:sym typeface="Proxima Nova"/>
            </a:endParaRPr>
          </a:p>
        </p:txBody>
      </p:sp>
      <p:sp>
        <p:nvSpPr>
          <p:cNvPr id="139" name="Google Shape;139;p30"/>
          <p:cNvSpPr txBox="1"/>
          <p:nvPr/>
        </p:nvSpPr>
        <p:spPr>
          <a:xfrm>
            <a:off x="563600" y="2124550"/>
            <a:ext cx="5793600" cy="2007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Proxima Nova"/>
              <a:buAutoNum type="arabicPeriod"/>
            </a:pPr>
            <a:r>
              <a:rPr lang="en" sz="3000">
                <a:latin typeface="Proxima Nova"/>
                <a:ea typeface="Proxima Nova"/>
                <a:cs typeface="Proxima Nova"/>
                <a:sym typeface="Proxima Nova"/>
              </a:rPr>
              <a:t>What is the Internet?</a:t>
            </a:r>
            <a:endParaRPr sz="3000">
              <a:latin typeface="Proxima Nova"/>
              <a:ea typeface="Proxima Nova"/>
              <a:cs typeface="Proxima Nova"/>
              <a:sym typeface="Proxima Nova"/>
            </a:endParaRPr>
          </a:p>
          <a:p>
            <a:pPr indent="-419100" lvl="0" marL="457200" rtl="0" algn="l">
              <a:spcBef>
                <a:spcPts val="0"/>
              </a:spcBef>
              <a:spcAft>
                <a:spcPts val="0"/>
              </a:spcAft>
              <a:buSzPts val="3000"/>
              <a:buFont typeface="Proxima Nova"/>
              <a:buAutoNum type="arabicPeriod"/>
            </a:pPr>
            <a:r>
              <a:rPr lang="en" sz="3000">
                <a:latin typeface="Proxima Nova"/>
                <a:ea typeface="Proxima Nova"/>
                <a:cs typeface="Proxima Nova"/>
                <a:sym typeface="Proxima Nova"/>
              </a:rPr>
              <a:t>What questions do you have about how the Internet works?</a:t>
            </a:r>
            <a:endParaRPr sz="3000">
              <a:latin typeface="Proxima Nova"/>
              <a:ea typeface="Proxima Nova"/>
              <a:cs typeface="Proxima Nova"/>
              <a:sym typeface="Proxima Nova"/>
            </a:endParaRPr>
          </a:p>
        </p:txBody>
      </p:sp>
      <p:grpSp>
        <p:nvGrpSpPr>
          <p:cNvPr id="140" name="Google Shape;140;p30"/>
          <p:cNvGrpSpPr/>
          <p:nvPr/>
        </p:nvGrpSpPr>
        <p:grpSpPr>
          <a:xfrm rot="465538">
            <a:off x="6408854" y="2358816"/>
            <a:ext cx="2368768" cy="2368768"/>
            <a:chOff x="5827500" y="2365850"/>
            <a:chExt cx="2368876" cy="2368876"/>
          </a:xfrm>
        </p:grpSpPr>
        <p:pic>
          <p:nvPicPr>
            <p:cNvPr id="141" name="Google Shape;141;p30"/>
            <p:cNvPicPr preferRelativeResize="0"/>
            <p:nvPr/>
          </p:nvPicPr>
          <p:blipFill>
            <a:blip r:embed="rId4">
              <a:alphaModFix/>
            </a:blip>
            <a:stretch>
              <a:fillRect/>
            </a:stretch>
          </p:blipFill>
          <p:spPr>
            <a:xfrm>
              <a:off x="5827500" y="2365850"/>
              <a:ext cx="2368876" cy="2368876"/>
            </a:xfrm>
            <a:prstGeom prst="rect">
              <a:avLst/>
            </a:prstGeom>
            <a:noFill/>
            <a:ln>
              <a:noFill/>
            </a:ln>
          </p:spPr>
        </p:pic>
        <p:sp>
          <p:nvSpPr>
            <p:cNvPr id="142" name="Google Shape;142;p30"/>
            <p:cNvSpPr txBox="1"/>
            <p:nvPr/>
          </p:nvSpPr>
          <p:spPr>
            <a:xfrm>
              <a:off x="6755950" y="2866125"/>
              <a:ext cx="985800" cy="750000"/>
            </a:xfrm>
            <a:prstGeom prst="rect">
              <a:avLst/>
            </a:prstGeom>
            <a:solidFill>
              <a:srgbClr val="7665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3F3F3"/>
                  </a:solidFill>
                  <a:latin typeface="Coming Soon"/>
                  <a:ea typeface="Coming Soon"/>
                  <a:cs typeface="Coming Soon"/>
                  <a:sym typeface="Coming Soon"/>
                </a:rPr>
                <a:t>AP CSP</a:t>
              </a:r>
              <a:endParaRPr>
                <a:solidFill>
                  <a:srgbClr val="F3F3F3"/>
                </a:solidFill>
                <a:latin typeface="Coming Soon"/>
                <a:ea typeface="Coming Soon"/>
                <a:cs typeface="Coming Soon"/>
                <a:sym typeface="Coming Soon"/>
              </a:endParaRPr>
            </a:p>
            <a:p>
              <a:pPr indent="0" lvl="0" marL="0" rtl="0" algn="ctr">
                <a:spcBef>
                  <a:spcPts val="0"/>
                </a:spcBef>
                <a:spcAft>
                  <a:spcPts val="0"/>
                </a:spcAft>
                <a:buNone/>
              </a:pPr>
              <a:r>
                <a:rPr lang="en">
                  <a:solidFill>
                    <a:srgbClr val="F3F3F3"/>
                  </a:solidFill>
                  <a:latin typeface="Coming Soon"/>
                  <a:ea typeface="Coming Soon"/>
                  <a:cs typeface="Coming Soon"/>
                  <a:sym typeface="Coming Soon"/>
                </a:rPr>
                <a:t>Journal</a:t>
              </a:r>
              <a:endParaRPr>
                <a:solidFill>
                  <a:srgbClr val="F3F3F3"/>
                </a:solidFill>
                <a:latin typeface="Coming Soon"/>
                <a:ea typeface="Coming Soon"/>
                <a:cs typeface="Coming Soon"/>
                <a:sym typeface="Coming Soon"/>
              </a:endParaRPr>
            </a:p>
          </p:txBody>
        </p:sp>
      </p:grpSp>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143" name="Google Shape;143;p30" title="Timer 10m">
            <a:hlinkClick r:id="rId5"/>
          </p:cNvPr>
          <p:cNvPicPr preferRelativeResize="0"/>
          <p:nvPr/>
        </p:nvPicPr>
        <p:blipFill>
          <a:blip r:embed="rId6">
            <a:alphaModFix/>
          </a:blip>
          <a:stretch>
            <a:fillRect/>
          </a:stretch>
        </p:blipFill>
        <p:spPr>
          <a:xfrm>
            <a:off x="263000" y="488088"/>
            <a:ext cx="2001226" cy="150091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sp>
        <p:nvSpPr>
          <p:cNvPr id="584" name="Google Shape;584;p84"/>
          <p:cNvSpPr txBox="1"/>
          <p:nvPr/>
        </p:nvSpPr>
        <p:spPr>
          <a:xfrm>
            <a:off x="532825" y="479850"/>
            <a:ext cx="7971000" cy="44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 </a:t>
            </a:r>
            <a:endParaRPr b="1" sz="3600">
              <a:latin typeface="Proxima Nova"/>
              <a:ea typeface="Proxima Nova"/>
              <a:cs typeface="Proxima Nova"/>
              <a:sym typeface="Proxima Nova"/>
            </a:endParaRPr>
          </a:p>
          <a:p>
            <a:pPr indent="0" lvl="0" marL="0" rtl="0" algn="ctr">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3000">
                <a:solidFill>
                  <a:schemeClr val="dk1"/>
                </a:solidFill>
                <a:latin typeface="Proxima Nova"/>
                <a:ea typeface="Proxima Nova"/>
                <a:cs typeface="Proxima Nova"/>
                <a:sym typeface="Proxima Nova"/>
              </a:rPr>
              <a:t>Thinking about these terms (</a:t>
            </a:r>
            <a:r>
              <a:rPr i="1" lang="en" sz="3000">
                <a:solidFill>
                  <a:schemeClr val="dk1"/>
                </a:solidFill>
                <a:latin typeface="Proxima Nova"/>
                <a:ea typeface="Proxima Nova"/>
                <a:cs typeface="Proxima Nova"/>
                <a:sym typeface="Proxima Nova"/>
              </a:rPr>
              <a:t>router</a:t>
            </a:r>
            <a:r>
              <a:rPr lang="en" sz="3000">
                <a:solidFill>
                  <a:schemeClr val="dk1"/>
                </a:solidFill>
                <a:latin typeface="Proxima Nova"/>
                <a:ea typeface="Proxima Nova"/>
                <a:cs typeface="Proxima Nova"/>
                <a:sym typeface="Proxima Nova"/>
              </a:rPr>
              <a:t>, </a:t>
            </a:r>
            <a:r>
              <a:rPr i="1" lang="en" sz="3000">
                <a:solidFill>
                  <a:schemeClr val="dk1"/>
                </a:solidFill>
                <a:latin typeface="Proxima Nova"/>
                <a:ea typeface="Proxima Nova"/>
                <a:cs typeface="Proxima Nova"/>
                <a:sym typeface="Proxima Nova"/>
              </a:rPr>
              <a:t>redundancy</a:t>
            </a:r>
            <a:r>
              <a:rPr lang="en" sz="3000">
                <a:solidFill>
                  <a:schemeClr val="dk1"/>
                </a:solidFill>
                <a:latin typeface="Proxima Nova"/>
                <a:ea typeface="Proxima Nova"/>
                <a:cs typeface="Proxima Nova"/>
                <a:sym typeface="Proxima Nova"/>
              </a:rPr>
              <a:t>, and </a:t>
            </a:r>
            <a:r>
              <a:rPr i="1" lang="en" sz="3000">
                <a:solidFill>
                  <a:schemeClr val="dk1"/>
                </a:solidFill>
                <a:latin typeface="Proxima Nova"/>
                <a:ea typeface="Proxima Nova"/>
                <a:cs typeface="Proxima Nova"/>
                <a:sym typeface="Proxima Nova"/>
              </a:rPr>
              <a:t>fault </a:t>
            </a:r>
            <a:r>
              <a:rPr i="1" lang="en" sz="3000">
                <a:solidFill>
                  <a:schemeClr val="dk1"/>
                </a:solidFill>
                <a:latin typeface="Proxima Nova"/>
                <a:ea typeface="Proxima Nova"/>
                <a:cs typeface="Proxima Nova"/>
                <a:sym typeface="Proxima Nova"/>
              </a:rPr>
              <a:t>tolerant</a:t>
            </a:r>
            <a:r>
              <a:rPr lang="en" sz="3000">
                <a:solidFill>
                  <a:schemeClr val="dk1"/>
                </a:solidFill>
                <a:latin typeface="Proxima Nova"/>
                <a:ea typeface="Proxima Nova"/>
                <a:cs typeface="Proxima Nova"/>
                <a:sym typeface="Proxima Nova"/>
              </a:rPr>
              <a:t>), how can we describe what we’ve observed in the router logs at the end of this activity? </a:t>
            </a:r>
            <a:endParaRPr sz="30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3000">
                <a:solidFill>
                  <a:schemeClr val="dk1"/>
                </a:solidFill>
                <a:latin typeface="Proxima Nova"/>
                <a:ea typeface="Proxima Nova"/>
                <a:cs typeface="Proxima Nova"/>
                <a:sym typeface="Proxima Nova"/>
              </a:rPr>
              <a:t>What are some practical reasons that you think messages might take different paths from one router to the other?</a:t>
            </a:r>
            <a:endParaRPr sz="30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30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p:txBody>
      </p:sp>
      <p:sp>
        <p:nvSpPr>
          <p:cNvPr id="585" name="Google Shape;585;p8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Wrap Up</a:t>
            </a:r>
            <a:endParaRPr>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9" name="Shape 589"/>
        <p:cNvGrpSpPr/>
        <p:nvPr/>
      </p:nvGrpSpPr>
      <p:grpSpPr>
        <a:xfrm>
          <a:off x="0" y="0"/>
          <a:ext cx="0" cy="0"/>
          <a:chOff x="0" y="0"/>
          <a:chExt cx="0" cy="0"/>
        </a:xfrm>
      </p:grpSpPr>
      <p:sp>
        <p:nvSpPr>
          <p:cNvPr id="590" name="Google Shape;590;p8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4 - Wrap Up</a:t>
            </a:r>
            <a:endParaRPr>
              <a:solidFill>
                <a:srgbClr val="FFFFFF"/>
              </a:solidFill>
            </a:endParaRPr>
          </a:p>
        </p:txBody>
      </p:sp>
      <p:sp>
        <p:nvSpPr>
          <p:cNvPr id="591" name="Google Shape;591;p85"/>
          <p:cNvSpPr txBox="1"/>
          <p:nvPr/>
        </p:nvSpPr>
        <p:spPr>
          <a:xfrm>
            <a:off x="2127475" y="481075"/>
            <a:ext cx="6933000" cy="45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dk1"/>
                </a:solidFill>
                <a:latin typeface="Proxima Nova"/>
                <a:ea typeface="Proxima Nova"/>
                <a:cs typeface="Proxima Nova"/>
                <a:sym typeface="Proxima Nova"/>
              </a:rPr>
              <a:t>Router: </a:t>
            </a:r>
            <a:r>
              <a:rPr lang="en" sz="1800">
                <a:solidFill>
                  <a:schemeClr val="dk1"/>
                </a:solidFill>
                <a:latin typeface="Proxima Nova"/>
                <a:ea typeface="Proxima Nova"/>
                <a:cs typeface="Proxima Nova"/>
                <a:sym typeface="Proxima Nova"/>
              </a:rPr>
              <a:t>A type of computer that forwards data across a network</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800">
              <a:latin typeface="Proxima Nova"/>
              <a:ea typeface="Proxima Nova"/>
              <a:cs typeface="Proxima Nova"/>
              <a:sym typeface="Proxima Nova"/>
            </a:endParaRPr>
          </a:p>
          <a:p>
            <a:pPr indent="0" lvl="0" marL="0" rtl="0" algn="l">
              <a:spcBef>
                <a:spcPts val="0"/>
              </a:spcBef>
              <a:spcAft>
                <a:spcPts val="0"/>
              </a:spcAft>
              <a:buNone/>
            </a:pPr>
            <a:r>
              <a:t/>
            </a:r>
            <a:endParaRPr b="1" sz="1800">
              <a:latin typeface="Proxima Nova"/>
              <a:ea typeface="Proxima Nova"/>
              <a:cs typeface="Proxima Nova"/>
              <a:sym typeface="Proxima Nova"/>
            </a:endParaRPr>
          </a:p>
          <a:p>
            <a:pPr indent="0" lvl="0" marL="0" rtl="0" algn="l">
              <a:spcBef>
                <a:spcPts val="0"/>
              </a:spcBef>
              <a:spcAft>
                <a:spcPts val="0"/>
              </a:spcAft>
              <a:buNone/>
            </a:pPr>
            <a:r>
              <a:t/>
            </a:r>
            <a:endParaRPr b="1" sz="1800">
              <a:latin typeface="Proxima Nova"/>
              <a:ea typeface="Proxima Nova"/>
              <a:cs typeface="Proxima Nova"/>
              <a:sym typeface="Proxima Nova"/>
            </a:endParaRPr>
          </a:p>
          <a:p>
            <a:pPr indent="0" lvl="0" marL="0" rtl="0" algn="l">
              <a:spcBef>
                <a:spcPts val="0"/>
              </a:spcBef>
              <a:spcAft>
                <a:spcPts val="0"/>
              </a:spcAft>
              <a:buNone/>
            </a:pPr>
            <a:r>
              <a:t/>
            </a:r>
            <a:endParaRPr b="1" sz="1800">
              <a:latin typeface="Proxima Nova"/>
              <a:ea typeface="Proxima Nova"/>
              <a:cs typeface="Proxima Nova"/>
              <a:sym typeface="Proxima Nova"/>
            </a:endParaRPr>
          </a:p>
          <a:p>
            <a:pPr indent="0" lvl="0" marL="0" rtl="0" algn="l">
              <a:spcBef>
                <a:spcPts val="0"/>
              </a:spcBef>
              <a:spcAft>
                <a:spcPts val="0"/>
              </a:spcAft>
              <a:buNone/>
            </a:pPr>
            <a:r>
              <a:rPr b="1" lang="en" sz="1800">
                <a:latin typeface="Proxima Nova"/>
                <a:ea typeface="Proxima Nova"/>
                <a:cs typeface="Proxima Nova"/>
                <a:sym typeface="Proxima Nova"/>
              </a:rPr>
              <a:t>Redundancy:</a:t>
            </a:r>
            <a:r>
              <a:rPr lang="en" sz="1800">
                <a:latin typeface="Proxima Nova"/>
                <a:ea typeface="Proxima Nova"/>
                <a:cs typeface="Proxima Nova"/>
                <a:sym typeface="Proxima Nova"/>
              </a:rPr>
              <a:t>  </a:t>
            </a:r>
            <a:r>
              <a:rPr lang="en" sz="1800">
                <a:solidFill>
                  <a:schemeClr val="dk1"/>
                </a:solidFill>
                <a:latin typeface="Proxima Nova"/>
                <a:ea typeface="Proxima Nova"/>
                <a:cs typeface="Proxima Nova"/>
                <a:sym typeface="Proxima Nova"/>
              </a:rPr>
              <a:t>the inclusion of extra components so that a system can continue to work even if individual components fail, for example by  having more than one path between any two connected devices in a network.</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dk1"/>
                </a:solidFill>
                <a:latin typeface="Proxima Nova"/>
                <a:ea typeface="Proxima Nova"/>
                <a:cs typeface="Proxima Nova"/>
                <a:sym typeface="Proxima Nova"/>
              </a:rPr>
              <a:t>Fault Tolerant:  </a:t>
            </a:r>
            <a:r>
              <a:rPr lang="en" sz="1800">
                <a:solidFill>
                  <a:schemeClr val="dk1"/>
                </a:solidFill>
                <a:latin typeface="Proxima Nova"/>
                <a:ea typeface="Proxima Nova"/>
                <a:cs typeface="Proxima Nova"/>
                <a:sym typeface="Proxima Nova"/>
              </a:rPr>
              <a:t>Can continue to function even in the event of individual component failures. This is important because elements of complex systems like a computer network fail at unexpected times, often in groups.</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p:txBody>
      </p:sp>
      <p:pic>
        <p:nvPicPr>
          <p:cNvPr id="592" name="Google Shape;592;p85"/>
          <p:cNvPicPr preferRelativeResize="0"/>
          <p:nvPr/>
        </p:nvPicPr>
        <p:blipFill>
          <a:blip r:embed="rId4">
            <a:alphaModFix/>
          </a:blip>
          <a:stretch>
            <a:fillRect/>
          </a:stretch>
        </p:blipFill>
        <p:spPr>
          <a:xfrm>
            <a:off x="125975" y="441624"/>
            <a:ext cx="1914101" cy="1435576"/>
          </a:xfrm>
          <a:prstGeom prst="rect">
            <a:avLst/>
          </a:prstGeom>
          <a:noFill/>
          <a:ln>
            <a:noFill/>
          </a:ln>
        </p:spPr>
      </p:pic>
      <p:cxnSp>
        <p:nvCxnSpPr>
          <p:cNvPr id="593" name="Google Shape;593;p85"/>
          <p:cNvCxnSpPr>
            <a:stCxn id="594" idx="3"/>
            <a:endCxn id="595" idx="1"/>
          </p:cNvCxnSpPr>
          <p:nvPr/>
        </p:nvCxnSpPr>
        <p:spPr>
          <a:xfrm flipH="1" rot="10800000">
            <a:off x="911451" y="2358577"/>
            <a:ext cx="571800" cy="900"/>
          </a:xfrm>
          <a:prstGeom prst="straightConnector1">
            <a:avLst/>
          </a:prstGeom>
          <a:noFill/>
          <a:ln cap="flat" cmpd="sng" w="38100">
            <a:solidFill>
              <a:srgbClr val="DF4A46"/>
            </a:solidFill>
            <a:prstDash val="dot"/>
            <a:round/>
            <a:headEnd len="med" w="med" type="none"/>
            <a:tailEnd len="med" w="med" type="none"/>
          </a:ln>
        </p:spPr>
      </p:cxnSp>
      <p:cxnSp>
        <p:nvCxnSpPr>
          <p:cNvPr id="596" name="Google Shape;596;p85"/>
          <p:cNvCxnSpPr>
            <a:stCxn id="595" idx="2"/>
            <a:endCxn id="597" idx="0"/>
          </p:cNvCxnSpPr>
          <p:nvPr/>
        </p:nvCxnSpPr>
        <p:spPr>
          <a:xfrm>
            <a:off x="1761687" y="2582625"/>
            <a:ext cx="0" cy="355200"/>
          </a:xfrm>
          <a:prstGeom prst="straightConnector1">
            <a:avLst/>
          </a:prstGeom>
          <a:noFill/>
          <a:ln cap="flat" cmpd="sng" w="38100">
            <a:solidFill>
              <a:srgbClr val="FCB857"/>
            </a:solidFill>
            <a:prstDash val="solid"/>
            <a:round/>
            <a:headEnd len="med" w="med" type="none"/>
            <a:tailEnd len="med" w="med" type="none"/>
          </a:ln>
        </p:spPr>
      </p:cxnSp>
      <p:cxnSp>
        <p:nvCxnSpPr>
          <p:cNvPr id="598" name="Google Shape;598;p85"/>
          <p:cNvCxnSpPr>
            <a:stCxn id="594" idx="2"/>
            <a:endCxn id="599" idx="0"/>
          </p:cNvCxnSpPr>
          <p:nvPr/>
        </p:nvCxnSpPr>
        <p:spPr>
          <a:xfrm>
            <a:off x="633063" y="2583639"/>
            <a:ext cx="0" cy="352800"/>
          </a:xfrm>
          <a:prstGeom prst="straightConnector1">
            <a:avLst/>
          </a:prstGeom>
          <a:noFill/>
          <a:ln cap="flat" cmpd="sng" w="38100">
            <a:solidFill>
              <a:srgbClr val="FCB857"/>
            </a:solidFill>
            <a:prstDash val="solid"/>
            <a:round/>
            <a:headEnd len="med" w="med" type="none"/>
            <a:tailEnd len="med" w="med" type="none"/>
          </a:ln>
        </p:spPr>
      </p:cxnSp>
      <p:cxnSp>
        <p:nvCxnSpPr>
          <p:cNvPr id="600" name="Google Shape;600;p85"/>
          <p:cNvCxnSpPr>
            <a:stCxn id="599" idx="3"/>
            <a:endCxn id="597" idx="1"/>
          </p:cNvCxnSpPr>
          <p:nvPr/>
        </p:nvCxnSpPr>
        <p:spPr>
          <a:xfrm>
            <a:off x="911451" y="3160719"/>
            <a:ext cx="571800" cy="1200"/>
          </a:xfrm>
          <a:prstGeom prst="straightConnector1">
            <a:avLst/>
          </a:prstGeom>
          <a:noFill/>
          <a:ln cap="flat" cmpd="sng" w="38100">
            <a:solidFill>
              <a:srgbClr val="FCB857"/>
            </a:solidFill>
            <a:prstDash val="solid"/>
            <a:round/>
            <a:headEnd len="med" w="med" type="none"/>
            <a:tailEnd len="med" w="med" type="none"/>
          </a:ln>
        </p:spPr>
      </p:cxnSp>
      <p:pic>
        <p:nvPicPr>
          <p:cNvPr id="594" name="Google Shape;594;p85"/>
          <p:cNvPicPr preferRelativeResize="0"/>
          <p:nvPr/>
        </p:nvPicPr>
        <p:blipFill>
          <a:blip r:embed="rId5">
            <a:alphaModFix/>
          </a:blip>
          <a:stretch>
            <a:fillRect/>
          </a:stretch>
        </p:blipFill>
        <p:spPr>
          <a:xfrm>
            <a:off x="354675" y="2135315"/>
            <a:ext cx="556776" cy="448325"/>
          </a:xfrm>
          <a:prstGeom prst="rect">
            <a:avLst/>
          </a:prstGeom>
          <a:noFill/>
          <a:ln>
            <a:noFill/>
          </a:ln>
        </p:spPr>
      </p:pic>
      <p:pic>
        <p:nvPicPr>
          <p:cNvPr id="599" name="Google Shape;599;p85"/>
          <p:cNvPicPr preferRelativeResize="0"/>
          <p:nvPr/>
        </p:nvPicPr>
        <p:blipFill>
          <a:blip r:embed="rId5">
            <a:alphaModFix/>
          </a:blip>
          <a:stretch>
            <a:fillRect/>
          </a:stretch>
        </p:blipFill>
        <p:spPr>
          <a:xfrm>
            <a:off x="354675" y="2936557"/>
            <a:ext cx="556776" cy="448325"/>
          </a:xfrm>
          <a:prstGeom prst="rect">
            <a:avLst/>
          </a:prstGeom>
          <a:noFill/>
          <a:ln>
            <a:noFill/>
          </a:ln>
        </p:spPr>
      </p:pic>
      <p:pic>
        <p:nvPicPr>
          <p:cNvPr id="597" name="Google Shape;597;p85"/>
          <p:cNvPicPr preferRelativeResize="0"/>
          <p:nvPr/>
        </p:nvPicPr>
        <p:blipFill>
          <a:blip r:embed="rId5">
            <a:alphaModFix/>
          </a:blip>
          <a:stretch>
            <a:fillRect/>
          </a:stretch>
        </p:blipFill>
        <p:spPr>
          <a:xfrm>
            <a:off x="1483299" y="2937725"/>
            <a:ext cx="556776" cy="448325"/>
          </a:xfrm>
          <a:prstGeom prst="rect">
            <a:avLst/>
          </a:prstGeom>
          <a:noFill/>
          <a:ln>
            <a:noFill/>
          </a:ln>
        </p:spPr>
      </p:pic>
      <p:pic>
        <p:nvPicPr>
          <p:cNvPr id="595" name="Google Shape;595;p85"/>
          <p:cNvPicPr preferRelativeResize="0"/>
          <p:nvPr/>
        </p:nvPicPr>
        <p:blipFill>
          <a:blip r:embed="rId5">
            <a:alphaModFix/>
          </a:blip>
          <a:stretch>
            <a:fillRect/>
          </a:stretch>
        </p:blipFill>
        <p:spPr>
          <a:xfrm>
            <a:off x="1483299" y="2134300"/>
            <a:ext cx="556776" cy="448325"/>
          </a:xfrm>
          <a:prstGeom prst="rect">
            <a:avLst/>
          </a:prstGeom>
          <a:noFill/>
          <a:ln>
            <a:noFill/>
          </a:ln>
        </p:spPr>
      </p:pic>
      <p:cxnSp>
        <p:nvCxnSpPr>
          <p:cNvPr id="601" name="Google Shape;601;p85"/>
          <p:cNvCxnSpPr>
            <a:stCxn id="595" idx="2"/>
            <a:endCxn id="599" idx="0"/>
          </p:cNvCxnSpPr>
          <p:nvPr/>
        </p:nvCxnSpPr>
        <p:spPr>
          <a:xfrm flipH="1">
            <a:off x="633087" y="2582625"/>
            <a:ext cx="1128600" cy="354000"/>
          </a:xfrm>
          <a:prstGeom prst="straightConnector1">
            <a:avLst/>
          </a:prstGeom>
          <a:noFill/>
          <a:ln cap="flat" cmpd="sng" w="38100">
            <a:solidFill>
              <a:srgbClr val="FCB857"/>
            </a:solidFill>
            <a:prstDash val="solid"/>
            <a:round/>
            <a:headEnd len="med" w="med" type="none"/>
            <a:tailEnd len="med" w="med" type="none"/>
          </a:ln>
        </p:spPr>
      </p:cxnSp>
      <p:cxnSp>
        <p:nvCxnSpPr>
          <p:cNvPr id="602" name="Google Shape;602;p85"/>
          <p:cNvCxnSpPr>
            <a:stCxn id="594" idx="2"/>
            <a:endCxn id="597" idx="0"/>
          </p:cNvCxnSpPr>
          <p:nvPr/>
        </p:nvCxnSpPr>
        <p:spPr>
          <a:xfrm>
            <a:off x="633063" y="2583639"/>
            <a:ext cx="1128600" cy="354000"/>
          </a:xfrm>
          <a:prstGeom prst="straightConnector1">
            <a:avLst/>
          </a:prstGeom>
          <a:noFill/>
          <a:ln cap="flat" cmpd="sng" w="38100">
            <a:solidFill>
              <a:srgbClr val="FCB857"/>
            </a:solidFill>
            <a:prstDash val="solid"/>
            <a:round/>
            <a:headEnd len="med" w="med" type="none"/>
            <a:tailEnd len="med" w="med" type="none"/>
          </a:ln>
        </p:spPr>
      </p:cxnSp>
      <p:sp>
        <p:nvSpPr>
          <p:cNvPr id="603" name="Google Shape;603;p85"/>
          <p:cNvSpPr/>
          <p:nvPr/>
        </p:nvSpPr>
        <p:spPr>
          <a:xfrm>
            <a:off x="1156282" y="2271538"/>
            <a:ext cx="21600" cy="174900"/>
          </a:xfrm>
          <a:prstGeom prst="rect">
            <a:avLst/>
          </a:prstGeom>
          <a:solidFill>
            <a:srgbClr val="DF54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5"/>
          <p:cNvSpPr/>
          <p:nvPr/>
        </p:nvSpPr>
        <p:spPr>
          <a:xfrm>
            <a:off x="1233509" y="2272016"/>
            <a:ext cx="21600" cy="174900"/>
          </a:xfrm>
          <a:prstGeom prst="rect">
            <a:avLst/>
          </a:prstGeom>
          <a:solidFill>
            <a:srgbClr val="DF54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5" name="Google Shape;605;p85"/>
          <p:cNvPicPr preferRelativeResize="0"/>
          <p:nvPr/>
        </p:nvPicPr>
        <p:blipFill>
          <a:blip r:embed="rId6">
            <a:alphaModFix/>
          </a:blip>
          <a:stretch>
            <a:fillRect/>
          </a:stretch>
        </p:blipFill>
        <p:spPr>
          <a:xfrm>
            <a:off x="232099" y="3684950"/>
            <a:ext cx="1869950" cy="15002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9" name="Shape 609"/>
        <p:cNvGrpSpPr/>
        <p:nvPr/>
      </p:nvGrpSpPr>
      <p:grpSpPr>
        <a:xfrm>
          <a:off x="0" y="0"/>
          <a:ext cx="0" cy="0"/>
          <a:chOff x="0" y="0"/>
          <a:chExt cx="0" cy="0"/>
        </a:xfrm>
      </p:grpSpPr>
      <p:sp>
        <p:nvSpPr>
          <p:cNvPr id="610" name="Google Shape;610;p86"/>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Unit 2 - Lesson 5</a:t>
            </a:r>
            <a:endParaRPr b="1" sz="3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600">
                <a:solidFill>
                  <a:srgbClr val="FFFFFF"/>
                </a:solidFill>
                <a:latin typeface="Proxima Nova"/>
                <a:ea typeface="Proxima Nova"/>
                <a:cs typeface="Proxima Nova"/>
                <a:sym typeface="Proxima Nova"/>
              </a:rPr>
              <a:t>Packets</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4" name="Shape 614"/>
        <p:cNvGrpSpPr/>
        <p:nvPr/>
      </p:nvGrpSpPr>
      <p:grpSpPr>
        <a:xfrm>
          <a:off x="0" y="0"/>
          <a:ext cx="0" cy="0"/>
          <a:chOff x="0" y="0"/>
          <a:chExt cx="0" cy="0"/>
        </a:xfrm>
      </p:grpSpPr>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8" name="Shape 618"/>
        <p:cNvGrpSpPr/>
        <p:nvPr/>
      </p:nvGrpSpPr>
      <p:grpSpPr>
        <a:xfrm>
          <a:off x="0" y="0"/>
          <a:ext cx="0" cy="0"/>
          <a:chOff x="0" y="0"/>
          <a:chExt cx="0" cy="0"/>
        </a:xfrm>
      </p:grpSpPr>
      <p:sp>
        <p:nvSpPr>
          <p:cNvPr id="619" name="Google Shape;619;p88"/>
          <p:cNvSpPr txBox="1"/>
          <p:nvPr/>
        </p:nvSpPr>
        <p:spPr>
          <a:xfrm>
            <a:off x="90425" y="403700"/>
            <a:ext cx="8952000" cy="4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indent="0" lvl="0" marL="0" rtl="0" algn="ctr">
              <a:spcBef>
                <a:spcPts val="0"/>
              </a:spcBef>
              <a:spcAft>
                <a:spcPts val="0"/>
              </a:spcAft>
              <a:buNone/>
            </a:pPr>
            <a:r>
              <a:t/>
            </a:r>
            <a:endParaRPr sz="15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2700">
                <a:solidFill>
                  <a:schemeClr val="dk1"/>
                </a:solidFill>
                <a:latin typeface="Proxima Nova"/>
                <a:ea typeface="Proxima Nova"/>
                <a:cs typeface="Proxima Nova"/>
                <a:sym typeface="Proxima Nova"/>
              </a:rPr>
              <a:t>Suppose our school library is moving to a new building on campus and the librarian has asked for your help.</a:t>
            </a:r>
            <a:endParaRPr sz="27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1500">
              <a:solidFill>
                <a:schemeClr val="dk1"/>
              </a:solidFill>
              <a:latin typeface="Proxima Nova"/>
              <a:ea typeface="Proxima Nova"/>
              <a:cs typeface="Proxima Nova"/>
              <a:sym typeface="Proxima Nova"/>
            </a:endParaRPr>
          </a:p>
          <a:p>
            <a:pPr indent="-393700" lvl="0" marL="457200" rtl="0" algn="l">
              <a:spcBef>
                <a:spcPts val="0"/>
              </a:spcBef>
              <a:spcAft>
                <a:spcPts val="0"/>
              </a:spcAft>
              <a:buClr>
                <a:schemeClr val="dk1"/>
              </a:buClr>
              <a:buSzPts val="2600"/>
              <a:buFont typeface="Proxima Nova"/>
              <a:buAutoNum type="arabicPeriod"/>
            </a:pPr>
            <a:r>
              <a:rPr lang="en" sz="2600">
                <a:solidFill>
                  <a:schemeClr val="dk1"/>
                </a:solidFill>
                <a:latin typeface="Proxima Nova"/>
                <a:ea typeface="Proxima Nova"/>
                <a:cs typeface="Proxima Nova"/>
                <a:sym typeface="Proxima Nova"/>
              </a:rPr>
              <a:t>What approach would you take if you just needed to clear out the space by the end of the day?</a:t>
            </a:r>
            <a:endParaRPr sz="2600">
              <a:solidFill>
                <a:schemeClr val="dk1"/>
              </a:solidFill>
              <a:latin typeface="Proxima Nova"/>
              <a:ea typeface="Proxima Nova"/>
              <a:cs typeface="Proxima Nova"/>
              <a:sym typeface="Proxima Nova"/>
            </a:endParaRPr>
          </a:p>
          <a:p>
            <a:pPr indent="0" lvl="0" marL="457200" rtl="0" algn="l">
              <a:spcBef>
                <a:spcPts val="0"/>
              </a:spcBef>
              <a:spcAft>
                <a:spcPts val="0"/>
              </a:spcAft>
              <a:buNone/>
            </a:pPr>
            <a:r>
              <a:t/>
            </a:r>
            <a:endParaRPr sz="2600">
              <a:solidFill>
                <a:schemeClr val="dk1"/>
              </a:solidFill>
              <a:latin typeface="Proxima Nova"/>
              <a:ea typeface="Proxima Nova"/>
              <a:cs typeface="Proxima Nova"/>
              <a:sym typeface="Proxima Nova"/>
            </a:endParaRPr>
          </a:p>
          <a:p>
            <a:pPr indent="-393700" lvl="0" marL="457200" rtl="0" algn="l">
              <a:spcBef>
                <a:spcPts val="0"/>
              </a:spcBef>
              <a:spcAft>
                <a:spcPts val="0"/>
              </a:spcAft>
              <a:buClr>
                <a:schemeClr val="dk1"/>
              </a:buClr>
              <a:buSzPts val="2600"/>
              <a:buFont typeface="Proxima Nova"/>
              <a:buAutoNum type="arabicPeriod"/>
            </a:pPr>
            <a:r>
              <a:rPr lang="en" sz="2600">
                <a:solidFill>
                  <a:schemeClr val="dk1"/>
                </a:solidFill>
                <a:latin typeface="Proxima Nova"/>
                <a:ea typeface="Proxima Nova"/>
                <a:cs typeface="Proxima Nova"/>
                <a:sym typeface="Proxima Nova"/>
              </a:rPr>
              <a:t>How would your approach change if you had more time and wanted to check that every book made it safely and was on the same shelf it was on before the move?</a:t>
            </a:r>
            <a:endParaRPr sz="2600">
              <a:solidFill>
                <a:schemeClr val="dk1"/>
              </a:solidFill>
              <a:latin typeface="Proxima Nova"/>
              <a:ea typeface="Proxima Nova"/>
              <a:cs typeface="Proxima Nova"/>
              <a:sym typeface="Proxima Nova"/>
            </a:endParaRPr>
          </a:p>
        </p:txBody>
      </p:sp>
      <p:sp>
        <p:nvSpPr>
          <p:cNvPr id="620" name="Google Shape;620;p88"/>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Warm Up</a:t>
            </a:r>
            <a:endParaRPr>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4" name="Shape 624"/>
        <p:cNvGrpSpPr/>
        <p:nvPr/>
      </p:nvGrpSpPr>
      <p:grpSpPr>
        <a:xfrm>
          <a:off x="0" y="0"/>
          <a:ext cx="0" cy="0"/>
          <a:chOff x="0" y="0"/>
          <a:chExt cx="0" cy="0"/>
        </a:xfrm>
      </p:grpSpPr>
      <p:sp>
        <p:nvSpPr>
          <p:cNvPr id="625" name="Google Shape;625;p89"/>
          <p:cNvSpPr txBox="1"/>
          <p:nvPr/>
        </p:nvSpPr>
        <p:spPr>
          <a:xfrm>
            <a:off x="90425" y="403700"/>
            <a:ext cx="8952000" cy="422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Today we’ll learn about two new protocols, one for when speed is most important, and one when accuracy is most important.</a:t>
            </a:r>
            <a:endParaRPr sz="2600">
              <a:solidFill>
                <a:schemeClr val="dk1"/>
              </a:solidFill>
              <a:latin typeface="Proxima Nova"/>
              <a:ea typeface="Proxima Nova"/>
              <a:cs typeface="Proxima Nova"/>
              <a:sym typeface="Proxima Nova"/>
            </a:endParaRPr>
          </a:p>
        </p:txBody>
      </p:sp>
      <p:sp>
        <p:nvSpPr>
          <p:cNvPr id="626" name="Google Shape;626;p89"/>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Warm Up</a:t>
            </a:r>
            <a:endParaRPr>
              <a:solidFill>
                <a:srgbClr val="FFFF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0" name="Shape 630"/>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4" name="Shape 634"/>
        <p:cNvGrpSpPr/>
        <p:nvPr/>
      </p:nvGrpSpPr>
      <p:grpSpPr>
        <a:xfrm>
          <a:off x="0" y="0"/>
          <a:ext cx="0" cy="0"/>
          <a:chOff x="0" y="0"/>
          <a:chExt cx="0" cy="0"/>
        </a:xfrm>
      </p:grpSpPr>
      <p:sp>
        <p:nvSpPr>
          <p:cNvPr id="635" name="Google Shape;635;p9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sp>
        <p:nvSpPr>
          <p:cNvPr id="636" name="Google Shape;636;p91"/>
          <p:cNvSpPr txBox="1"/>
          <p:nvPr/>
        </p:nvSpPr>
        <p:spPr>
          <a:xfrm>
            <a:off x="213150" y="746850"/>
            <a:ext cx="8717700" cy="46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Open the Internet Simulator</a:t>
            </a:r>
            <a:endParaRPr sz="2400">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Join a different router than your partner</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Ask your partner for their IP address.</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Using only the simulator, have a conversation about one of these topics:</a:t>
            </a:r>
            <a:endParaRPr sz="2400">
              <a:latin typeface="Proxima Nova"/>
              <a:ea typeface="Proxima Nova"/>
              <a:cs typeface="Proxima Nova"/>
              <a:sym typeface="Proxima Nova"/>
            </a:endParaRPr>
          </a:p>
          <a:p>
            <a:pPr indent="-381000" lvl="1" marL="914400" rtl="0" algn="l">
              <a:spcBef>
                <a:spcPts val="0"/>
              </a:spcBef>
              <a:spcAft>
                <a:spcPts val="0"/>
              </a:spcAft>
              <a:buSzPts val="2400"/>
              <a:buFont typeface="Proxima Nova"/>
              <a:buChar char="○"/>
            </a:pPr>
            <a:r>
              <a:rPr lang="en" sz="2400">
                <a:latin typeface="Proxima Nova"/>
                <a:ea typeface="Proxima Nova"/>
                <a:cs typeface="Proxima Nova"/>
                <a:sym typeface="Proxima Nova"/>
              </a:rPr>
              <a:t>Your favorite movie</a:t>
            </a:r>
            <a:endParaRPr sz="2400">
              <a:latin typeface="Proxima Nova"/>
              <a:ea typeface="Proxima Nova"/>
              <a:cs typeface="Proxima Nova"/>
              <a:sym typeface="Proxima Nova"/>
            </a:endParaRPr>
          </a:p>
          <a:p>
            <a:pPr indent="-381000" lvl="1" marL="914400" rtl="0" algn="l">
              <a:spcBef>
                <a:spcPts val="0"/>
              </a:spcBef>
              <a:spcAft>
                <a:spcPts val="0"/>
              </a:spcAft>
              <a:buSzPts val="2400"/>
              <a:buFont typeface="Proxima Nova"/>
              <a:buChar char="○"/>
            </a:pPr>
            <a:r>
              <a:rPr lang="en" sz="2400">
                <a:latin typeface="Proxima Nova"/>
                <a:ea typeface="Proxima Nova"/>
                <a:cs typeface="Proxima Nova"/>
                <a:sym typeface="Proxima Nova"/>
              </a:rPr>
              <a:t>Your favorite band/artist</a:t>
            </a:r>
            <a:endParaRPr sz="2400">
              <a:latin typeface="Proxima Nova"/>
              <a:ea typeface="Proxima Nova"/>
              <a:cs typeface="Proxima Nova"/>
              <a:sym typeface="Proxima Nova"/>
            </a:endParaRPr>
          </a:p>
          <a:p>
            <a:pPr indent="-381000" lvl="1" marL="914400" rtl="0" algn="l">
              <a:spcBef>
                <a:spcPts val="0"/>
              </a:spcBef>
              <a:spcAft>
                <a:spcPts val="0"/>
              </a:spcAft>
              <a:buSzPts val="2400"/>
              <a:buFont typeface="Proxima Nova"/>
              <a:buChar char="○"/>
            </a:pPr>
            <a:r>
              <a:rPr lang="en" sz="2400">
                <a:latin typeface="Proxima Nova"/>
                <a:ea typeface="Proxima Nova"/>
                <a:cs typeface="Proxima Nova"/>
                <a:sym typeface="Proxima Nova"/>
              </a:rPr>
              <a:t>The one superpower you wish you had</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Try to discover every way the simulator is different than last time.</a:t>
            </a:r>
            <a:endParaRPr sz="2400">
              <a:latin typeface="Proxima Nova"/>
              <a:ea typeface="Proxima Nova"/>
              <a:cs typeface="Proxima Nova"/>
              <a:sym typeface="Proxima Nova"/>
            </a:endParaRPr>
          </a:p>
        </p:txBody>
      </p:sp>
      <p:sp>
        <p:nvSpPr>
          <p:cNvPr id="637" name="Google Shape;637;p91"/>
          <p:cNvSpPr txBox="1"/>
          <p:nvPr/>
        </p:nvSpPr>
        <p:spPr>
          <a:xfrm>
            <a:off x="213150" y="410225"/>
            <a:ext cx="78645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Proxima Nova"/>
                <a:ea typeface="Proxima Nova"/>
                <a:cs typeface="Proxima Nova"/>
                <a:sym typeface="Proxima Nova"/>
              </a:rPr>
              <a:t>Updated Internet Simulator</a:t>
            </a:r>
            <a:endParaRPr b="1" sz="3600">
              <a:latin typeface="Proxima Nova"/>
              <a:ea typeface="Proxima Nova"/>
              <a:cs typeface="Proxima Nova"/>
              <a:sym typeface="Proxima Nova"/>
            </a:endParaRPr>
          </a:p>
        </p:txBody>
      </p:sp>
      <p:pic>
        <p:nvPicPr>
          <p:cNvPr id="638" name="Google Shape;638;p91"/>
          <p:cNvPicPr preferRelativeResize="0"/>
          <p:nvPr/>
        </p:nvPicPr>
        <p:blipFill>
          <a:blip r:embed="rId4">
            <a:alphaModFix/>
          </a:blip>
          <a:stretch>
            <a:fillRect/>
          </a:stretch>
        </p:blipFill>
        <p:spPr>
          <a:xfrm>
            <a:off x="6108363" y="1472800"/>
            <a:ext cx="2885512" cy="750000"/>
          </a:xfrm>
          <a:prstGeom prst="rect">
            <a:avLst/>
          </a:prstGeom>
          <a:noFill/>
          <a:ln>
            <a:noFill/>
          </a:ln>
        </p:spPr>
      </p:pic>
      <p:pic>
        <p:nvPicPr>
          <p:cNvPr id="639" name="Google Shape;639;p91"/>
          <p:cNvPicPr preferRelativeResize="0"/>
          <p:nvPr/>
        </p:nvPicPr>
        <p:blipFill>
          <a:blip r:embed="rId5">
            <a:alphaModFix/>
          </a:blip>
          <a:stretch>
            <a:fillRect/>
          </a:stretch>
        </p:blipFill>
        <p:spPr>
          <a:xfrm>
            <a:off x="6393538" y="556625"/>
            <a:ext cx="2600325" cy="457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3" name="Shape 643"/>
        <p:cNvGrpSpPr/>
        <p:nvPr/>
      </p:nvGrpSpPr>
      <p:grpSpPr>
        <a:xfrm>
          <a:off x="0" y="0"/>
          <a:ext cx="0" cy="0"/>
          <a:chOff x="0" y="0"/>
          <a:chExt cx="0" cy="0"/>
        </a:xfrm>
      </p:grpSpPr>
      <p:sp>
        <p:nvSpPr>
          <p:cNvPr id="644" name="Google Shape;644;p9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sp>
        <p:nvSpPr>
          <p:cNvPr id="645" name="Google Shape;645;p92"/>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What changed?</a:t>
            </a:r>
            <a:endParaRPr b="1" sz="3600">
              <a:latin typeface="Proxima Nova"/>
              <a:ea typeface="Proxima Nova"/>
              <a:cs typeface="Proxima Nova"/>
              <a:sym typeface="Proxima Nova"/>
            </a:endParaRPr>
          </a:p>
        </p:txBody>
      </p:sp>
      <p:pic>
        <p:nvPicPr>
          <p:cNvPr id="646" name="Google Shape;646;p92"/>
          <p:cNvPicPr preferRelativeResize="0"/>
          <p:nvPr/>
        </p:nvPicPr>
        <p:blipFill>
          <a:blip r:embed="rId4">
            <a:alphaModFix/>
          </a:blip>
          <a:stretch>
            <a:fillRect/>
          </a:stretch>
        </p:blipFill>
        <p:spPr>
          <a:xfrm>
            <a:off x="306600" y="1060775"/>
            <a:ext cx="4666218" cy="3777924"/>
          </a:xfrm>
          <a:prstGeom prst="rect">
            <a:avLst/>
          </a:prstGeom>
          <a:noFill/>
          <a:ln>
            <a:noFill/>
          </a:ln>
        </p:spPr>
      </p:pic>
      <p:sp>
        <p:nvSpPr>
          <p:cNvPr id="647" name="Google Shape;647;p92"/>
          <p:cNvSpPr txBox="1"/>
          <p:nvPr/>
        </p:nvSpPr>
        <p:spPr>
          <a:xfrm>
            <a:off x="4972825" y="1060775"/>
            <a:ext cx="3894000" cy="3515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Proxima Nova"/>
              <a:buChar char="●"/>
            </a:pPr>
            <a:r>
              <a:rPr lang="en" sz="1600">
                <a:latin typeface="Proxima Nova"/>
                <a:ea typeface="Proxima Nova"/>
                <a:cs typeface="Proxima Nova"/>
                <a:sym typeface="Proxima Nova"/>
              </a:rPr>
              <a:t>A single message can be made up of many “packets” which you can add with the “Add Packet” button</a:t>
            </a:r>
            <a:endParaRPr sz="1600">
              <a:latin typeface="Proxima Nova"/>
              <a:ea typeface="Proxima Nova"/>
              <a:cs typeface="Proxima Nova"/>
              <a:sym typeface="Proxima Nova"/>
            </a:endParaRPr>
          </a:p>
          <a:p>
            <a:pPr indent="-330200" lvl="0" marL="457200" rtl="0" algn="l">
              <a:spcBef>
                <a:spcPts val="0"/>
              </a:spcBef>
              <a:spcAft>
                <a:spcPts val="0"/>
              </a:spcAft>
              <a:buSzPts val="1600"/>
              <a:buFont typeface="Proxima Nova"/>
              <a:buChar char="●"/>
            </a:pPr>
            <a:r>
              <a:rPr lang="en" sz="1600">
                <a:latin typeface="Proxima Nova"/>
                <a:ea typeface="Proxima Nova"/>
                <a:cs typeface="Proxima Nova"/>
                <a:sym typeface="Proxima Nova"/>
              </a:rPr>
              <a:t>Packets can only be 80 bits long</a:t>
            </a:r>
            <a:endParaRPr sz="1600">
              <a:latin typeface="Proxima Nova"/>
              <a:ea typeface="Proxima Nova"/>
              <a:cs typeface="Proxima Nova"/>
              <a:sym typeface="Proxima Nova"/>
            </a:endParaRPr>
          </a:p>
          <a:p>
            <a:pPr indent="-330200" lvl="1" marL="914400" rtl="0" algn="l">
              <a:spcBef>
                <a:spcPts val="0"/>
              </a:spcBef>
              <a:spcAft>
                <a:spcPts val="0"/>
              </a:spcAft>
              <a:buSzPts val="1600"/>
              <a:buFont typeface="Proxima Nova"/>
              <a:buChar char="○"/>
            </a:pPr>
            <a:r>
              <a:rPr lang="en" sz="1600">
                <a:latin typeface="Proxima Nova"/>
                <a:ea typeface="Proxima Nova"/>
                <a:cs typeface="Proxima Nova"/>
                <a:sym typeface="Proxima Nova"/>
              </a:rPr>
              <a:t>16 bits are already used for </a:t>
            </a:r>
            <a:r>
              <a:rPr b="1" lang="en" sz="1600">
                <a:latin typeface="Proxima Nova"/>
                <a:ea typeface="Proxima Nova"/>
                <a:cs typeface="Proxima Nova"/>
                <a:sym typeface="Proxima Nova"/>
              </a:rPr>
              <a:t>packet metadata, </a:t>
            </a:r>
            <a:r>
              <a:rPr lang="en" sz="1600">
                <a:latin typeface="Proxima Nova"/>
                <a:ea typeface="Proxima Nova"/>
                <a:cs typeface="Proxima Nova"/>
                <a:sym typeface="Proxima Nova"/>
              </a:rPr>
              <a:t>data added to help route the messages</a:t>
            </a:r>
            <a:endParaRPr sz="1600">
              <a:latin typeface="Proxima Nova"/>
              <a:ea typeface="Proxima Nova"/>
              <a:cs typeface="Proxima Nova"/>
              <a:sym typeface="Proxima Nova"/>
            </a:endParaRPr>
          </a:p>
          <a:p>
            <a:pPr indent="-330200" lvl="1" marL="914400" rtl="0" algn="l">
              <a:spcBef>
                <a:spcPts val="0"/>
              </a:spcBef>
              <a:spcAft>
                <a:spcPts val="0"/>
              </a:spcAft>
              <a:buSzPts val="1600"/>
              <a:buFont typeface="Proxima Nova"/>
              <a:buChar char="○"/>
            </a:pPr>
            <a:r>
              <a:rPr lang="en" sz="1600">
                <a:latin typeface="Proxima Nova"/>
                <a:ea typeface="Proxima Nova"/>
                <a:cs typeface="Proxima Nova"/>
                <a:sym typeface="Proxima Nova"/>
              </a:rPr>
              <a:t>You only have 64 bits, or 8 ASCII characters free for each of your messages</a:t>
            </a:r>
            <a:endParaRPr sz="1600">
              <a:latin typeface="Proxima Nova"/>
              <a:ea typeface="Proxima Nova"/>
              <a:cs typeface="Proxima Nova"/>
              <a:sym typeface="Proxima Nov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1" name="Shape 651"/>
        <p:cNvGrpSpPr/>
        <p:nvPr/>
      </p:nvGrpSpPr>
      <p:grpSpPr>
        <a:xfrm>
          <a:off x="0" y="0"/>
          <a:ext cx="0" cy="0"/>
          <a:chOff x="0" y="0"/>
          <a:chExt cx="0" cy="0"/>
        </a:xfrm>
      </p:grpSpPr>
      <p:sp>
        <p:nvSpPr>
          <p:cNvPr id="652" name="Google Shape;652;p93"/>
          <p:cNvSpPr txBox="1"/>
          <p:nvPr/>
        </p:nvSpPr>
        <p:spPr>
          <a:xfrm>
            <a:off x="597575" y="306100"/>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Packets</a:t>
            </a:r>
            <a:endParaRPr b="1" sz="3600">
              <a:latin typeface="Proxima Nova"/>
              <a:ea typeface="Proxima Nova"/>
              <a:cs typeface="Proxima Nova"/>
              <a:sym typeface="Proxima Nova"/>
            </a:endParaRPr>
          </a:p>
        </p:txBody>
      </p:sp>
      <p:sp>
        <p:nvSpPr>
          <p:cNvPr id="653" name="Google Shape;653;p93"/>
          <p:cNvSpPr txBox="1"/>
          <p:nvPr/>
        </p:nvSpPr>
        <p:spPr>
          <a:xfrm>
            <a:off x="504650" y="1142325"/>
            <a:ext cx="8256300" cy="13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You should have: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Activity Guide</a:t>
            </a:r>
            <a:endParaRPr>
              <a:latin typeface="Proxima Nova"/>
              <a:ea typeface="Proxima Nova"/>
              <a:cs typeface="Proxima Nova"/>
              <a:sym typeface="Proxima Nova"/>
            </a:endParaRPr>
          </a:p>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654" name="Google Shape;654;p93"/>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pic>
        <p:nvPicPr>
          <p:cNvPr id="655" name="Google Shape;655;p93"/>
          <p:cNvPicPr preferRelativeResize="0"/>
          <p:nvPr/>
        </p:nvPicPr>
        <p:blipFill>
          <a:blip r:embed="rId4">
            <a:alphaModFix/>
          </a:blip>
          <a:stretch>
            <a:fillRect/>
          </a:stretch>
        </p:blipFill>
        <p:spPr>
          <a:xfrm>
            <a:off x="5575900" y="1645950"/>
            <a:ext cx="2146349" cy="2786349"/>
          </a:xfrm>
          <a:prstGeom prst="rect">
            <a:avLst/>
          </a:prstGeom>
          <a:noFill/>
          <a:ln>
            <a:noFill/>
          </a:ln>
        </p:spPr>
      </p:pic>
      <p:pic>
        <p:nvPicPr>
          <p:cNvPr id="656" name="Google Shape;656;p93"/>
          <p:cNvPicPr preferRelativeResize="0"/>
          <p:nvPr/>
        </p:nvPicPr>
        <p:blipFill>
          <a:blip r:embed="rId5">
            <a:alphaModFix/>
          </a:blip>
          <a:stretch>
            <a:fillRect/>
          </a:stretch>
        </p:blipFill>
        <p:spPr>
          <a:xfrm rot="-911637">
            <a:off x="1590200" y="1619213"/>
            <a:ext cx="2201123" cy="2839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3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149" name="Google Shape;149;p31"/>
          <p:cNvGrpSpPr/>
          <p:nvPr/>
        </p:nvGrpSpPr>
        <p:grpSpPr>
          <a:xfrm>
            <a:off x="8318125" y="86900"/>
            <a:ext cx="747550" cy="183300"/>
            <a:chOff x="7547375" y="86900"/>
            <a:chExt cx="747550" cy="183300"/>
          </a:xfrm>
        </p:grpSpPr>
        <p:sp>
          <p:nvSpPr>
            <p:cNvPr id="150" name="Google Shape;150;p31"/>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1"/>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1"/>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31"/>
          <p:cNvSpPr txBox="1"/>
          <p:nvPr/>
        </p:nvSpPr>
        <p:spPr>
          <a:xfrm>
            <a:off x="438125" y="455800"/>
            <a:ext cx="8106000" cy="13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roxima Nova"/>
                <a:ea typeface="Proxima Nova"/>
                <a:cs typeface="Proxima Nova"/>
                <a:sym typeface="Proxima Nova"/>
              </a:rPr>
              <a:t>Do This</a:t>
            </a:r>
            <a:r>
              <a:rPr b="1" lang="en" sz="2400">
                <a:latin typeface="Proxima Nova"/>
                <a:ea typeface="Proxima Nova"/>
                <a:cs typeface="Proxima Nova"/>
                <a:sym typeface="Proxima Nova"/>
              </a:rPr>
              <a:t>: </a:t>
            </a:r>
            <a:r>
              <a:rPr lang="en" sz="2400">
                <a:latin typeface="Proxima Nova"/>
                <a:ea typeface="Proxima Nova"/>
                <a:cs typeface="Proxima Nova"/>
                <a:sym typeface="Proxima Nova"/>
              </a:rPr>
              <a:t>Choose one a</a:t>
            </a:r>
            <a:r>
              <a:rPr lang="en" sz="2400">
                <a:latin typeface="Proxima Nova"/>
                <a:ea typeface="Proxima Nova"/>
                <a:cs typeface="Proxima Nova"/>
                <a:sym typeface="Proxima Nova"/>
              </a:rPr>
              <a:t>nswer to each of these questions from your journal and write it on a sticky note. </a:t>
            </a:r>
            <a:endParaRPr sz="2400">
              <a:latin typeface="Proxima Nova"/>
              <a:ea typeface="Proxima Nova"/>
              <a:cs typeface="Proxima Nova"/>
              <a:sym typeface="Proxima Nova"/>
            </a:endParaRPr>
          </a:p>
        </p:txBody>
      </p:sp>
      <p:sp>
        <p:nvSpPr>
          <p:cNvPr id="154" name="Google Shape;154;p31"/>
          <p:cNvSpPr/>
          <p:nvPr/>
        </p:nvSpPr>
        <p:spPr>
          <a:xfrm>
            <a:off x="5885550" y="3464825"/>
            <a:ext cx="1386300" cy="13344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1"/>
          <p:cNvSpPr/>
          <p:nvPr/>
        </p:nvSpPr>
        <p:spPr>
          <a:xfrm>
            <a:off x="7489239" y="3464825"/>
            <a:ext cx="1386300" cy="13344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1"/>
          <p:cNvSpPr txBox="1"/>
          <p:nvPr/>
        </p:nvSpPr>
        <p:spPr>
          <a:xfrm>
            <a:off x="2089100" y="1606950"/>
            <a:ext cx="4925100" cy="1547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roxima Nova"/>
              <a:buAutoNum type="arabicPeriod"/>
            </a:pPr>
            <a:r>
              <a:rPr lang="en" sz="2400">
                <a:latin typeface="Proxima Nova"/>
                <a:ea typeface="Proxima Nova"/>
                <a:cs typeface="Proxima Nova"/>
                <a:sym typeface="Proxima Nova"/>
              </a:rPr>
              <a:t>What is the Internet?</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AutoNum type="arabicPeriod"/>
            </a:pPr>
            <a:r>
              <a:rPr lang="en" sz="2400">
                <a:latin typeface="Proxima Nova"/>
                <a:ea typeface="Proxima Nova"/>
                <a:cs typeface="Proxima Nova"/>
                <a:sym typeface="Proxima Nova"/>
              </a:rPr>
              <a:t>What questions do you have about how the Internet works?</a:t>
            </a:r>
            <a:endParaRPr sz="2400">
              <a:latin typeface="Proxima Nova"/>
              <a:ea typeface="Proxima Nova"/>
              <a:cs typeface="Proxima Nova"/>
              <a:sym typeface="Proxima Nova"/>
            </a:endParaRPr>
          </a:p>
        </p:txBody>
      </p:sp>
      <p:sp>
        <p:nvSpPr>
          <p:cNvPr id="157" name="Google Shape;157;p31"/>
          <p:cNvSpPr txBox="1"/>
          <p:nvPr/>
        </p:nvSpPr>
        <p:spPr>
          <a:xfrm>
            <a:off x="5962950" y="3551150"/>
            <a:ext cx="309600" cy="5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1</a:t>
            </a:r>
            <a:endParaRPr sz="2400">
              <a:latin typeface="Proxima Nova"/>
              <a:ea typeface="Proxima Nova"/>
              <a:cs typeface="Proxima Nova"/>
              <a:sym typeface="Proxima Nova"/>
            </a:endParaRPr>
          </a:p>
        </p:txBody>
      </p:sp>
      <p:sp>
        <p:nvSpPr>
          <p:cNvPr id="158" name="Google Shape;158;p31"/>
          <p:cNvSpPr txBox="1"/>
          <p:nvPr/>
        </p:nvSpPr>
        <p:spPr>
          <a:xfrm>
            <a:off x="7576450" y="3551150"/>
            <a:ext cx="309600" cy="5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2</a:t>
            </a:r>
            <a:endParaRPr sz="2400">
              <a:latin typeface="Proxima Nova"/>
              <a:ea typeface="Proxima Nova"/>
              <a:cs typeface="Proxima Nova"/>
              <a:sym typeface="Proxima Nova"/>
            </a:endParaRPr>
          </a:p>
        </p:txBody>
      </p:sp>
      <p:grpSp>
        <p:nvGrpSpPr>
          <p:cNvPr id="159" name="Google Shape;159;p31"/>
          <p:cNvGrpSpPr/>
          <p:nvPr/>
        </p:nvGrpSpPr>
        <p:grpSpPr>
          <a:xfrm rot="465331">
            <a:off x="557708" y="2942980"/>
            <a:ext cx="1901120" cy="1901120"/>
            <a:chOff x="5827500" y="2365850"/>
            <a:chExt cx="2368876" cy="2368876"/>
          </a:xfrm>
        </p:grpSpPr>
        <p:pic>
          <p:nvPicPr>
            <p:cNvPr id="160" name="Google Shape;160;p31"/>
            <p:cNvPicPr preferRelativeResize="0"/>
            <p:nvPr/>
          </p:nvPicPr>
          <p:blipFill>
            <a:blip r:embed="rId4">
              <a:alphaModFix/>
            </a:blip>
            <a:stretch>
              <a:fillRect/>
            </a:stretch>
          </p:blipFill>
          <p:spPr>
            <a:xfrm>
              <a:off x="5827500" y="2365850"/>
              <a:ext cx="2368876" cy="2368876"/>
            </a:xfrm>
            <a:prstGeom prst="rect">
              <a:avLst/>
            </a:prstGeom>
            <a:noFill/>
            <a:ln>
              <a:noFill/>
            </a:ln>
          </p:spPr>
        </p:pic>
        <p:sp>
          <p:nvSpPr>
            <p:cNvPr id="161" name="Google Shape;161;p31"/>
            <p:cNvSpPr txBox="1"/>
            <p:nvPr/>
          </p:nvSpPr>
          <p:spPr>
            <a:xfrm>
              <a:off x="6755950" y="2866125"/>
              <a:ext cx="985800" cy="750000"/>
            </a:xfrm>
            <a:prstGeom prst="rect">
              <a:avLst/>
            </a:prstGeom>
            <a:solidFill>
              <a:srgbClr val="7665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3F3F3"/>
                  </a:solidFill>
                  <a:latin typeface="Coming Soon"/>
                  <a:ea typeface="Coming Soon"/>
                  <a:cs typeface="Coming Soon"/>
                  <a:sym typeface="Coming Soon"/>
                </a:rPr>
                <a:t>AP </a:t>
              </a:r>
              <a:r>
                <a:rPr lang="en" sz="1200">
                  <a:solidFill>
                    <a:srgbClr val="F3F3F3"/>
                  </a:solidFill>
                  <a:latin typeface="Coming Soon"/>
                  <a:ea typeface="Coming Soon"/>
                  <a:cs typeface="Coming Soon"/>
                  <a:sym typeface="Coming Soon"/>
                </a:rPr>
                <a:t>CSP</a:t>
              </a:r>
              <a:endParaRPr sz="1200">
                <a:solidFill>
                  <a:srgbClr val="F3F3F3"/>
                </a:solidFill>
                <a:latin typeface="Coming Soon"/>
                <a:ea typeface="Coming Soon"/>
                <a:cs typeface="Coming Soon"/>
                <a:sym typeface="Coming Soon"/>
              </a:endParaRPr>
            </a:p>
            <a:p>
              <a:pPr indent="0" lvl="0" marL="0" rtl="0" algn="ctr">
                <a:spcBef>
                  <a:spcPts val="0"/>
                </a:spcBef>
                <a:spcAft>
                  <a:spcPts val="0"/>
                </a:spcAft>
                <a:buNone/>
              </a:pPr>
              <a:r>
                <a:rPr lang="en" sz="1200">
                  <a:solidFill>
                    <a:srgbClr val="F3F3F3"/>
                  </a:solidFill>
                  <a:latin typeface="Coming Soon"/>
                  <a:ea typeface="Coming Soon"/>
                  <a:cs typeface="Coming Soon"/>
                  <a:sym typeface="Coming Soon"/>
                </a:rPr>
                <a:t>Journal</a:t>
              </a:r>
              <a:endParaRPr sz="1200">
                <a:solidFill>
                  <a:srgbClr val="F3F3F3"/>
                </a:solidFill>
                <a:latin typeface="Coming Soon"/>
                <a:ea typeface="Coming Soon"/>
                <a:cs typeface="Coming Soon"/>
                <a:sym typeface="Coming Soon"/>
              </a:endParaRPr>
            </a:p>
          </p:txBody>
        </p:sp>
      </p:grpSp>
      <p:cxnSp>
        <p:nvCxnSpPr>
          <p:cNvPr id="162" name="Google Shape;162;p31"/>
          <p:cNvCxnSpPr/>
          <p:nvPr/>
        </p:nvCxnSpPr>
        <p:spPr>
          <a:xfrm>
            <a:off x="2796425" y="4054325"/>
            <a:ext cx="27288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0" name="Shape 660"/>
        <p:cNvGrpSpPr/>
        <p:nvPr/>
      </p:nvGrpSpPr>
      <p:grpSpPr>
        <a:xfrm>
          <a:off x="0" y="0"/>
          <a:ext cx="0" cy="0"/>
          <a:chOff x="0" y="0"/>
          <a:chExt cx="0" cy="0"/>
        </a:xfrm>
      </p:grpSpPr>
      <p:sp>
        <p:nvSpPr>
          <p:cNvPr id="661" name="Google Shape;661;p94"/>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sp>
        <p:nvSpPr>
          <p:cNvPr id="662" name="Google Shape;662;p94"/>
          <p:cNvSpPr txBox="1"/>
          <p:nvPr/>
        </p:nvSpPr>
        <p:spPr>
          <a:xfrm>
            <a:off x="287475" y="1608950"/>
            <a:ext cx="4572000" cy="13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Send a single message that includes 5 - 10 packets to your partner.</a:t>
            </a:r>
            <a:endParaRPr sz="2400">
              <a:latin typeface="Proxima Nova"/>
              <a:ea typeface="Proxima Nova"/>
              <a:cs typeface="Proxima Nova"/>
              <a:sym typeface="Proxima Nova"/>
            </a:endParaRPr>
          </a:p>
        </p:txBody>
      </p:sp>
      <p:sp>
        <p:nvSpPr>
          <p:cNvPr id="663" name="Google Shape;663;p94"/>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Protocol 1 - Just Send the Packets</a:t>
            </a:r>
            <a:endParaRPr b="1" sz="3600">
              <a:latin typeface="Proxima Nova"/>
              <a:ea typeface="Proxima Nova"/>
              <a:cs typeface="Proxima Nova"/>
              <a:sym typeface="Proxima Nova"/>
            </a:endParaRPr>
          </a:p>
        </p:txBody>
      </p:sp>
      <p:pic>
        <p:nvPicPr>
          <p:cNvPr id="664" name="Google Shape;664;p94"/>
          <p:cNvPicPr preferRelativeResize="0"/>
          <p:nvPr/>
        </p:nvPicPr>
        <p:blipFill>
          <a:blip r:embed="rId4">
            <a:alphaModFix/>
          </a:blip>
          <a:stretch>
            <a:fillRect/>
          </a:stretch>
        </p:blipFill>
        <p:spPr>
          <a:xfrm>
            <a:off x="4910825" y="1608943"/>
            <a:ext cx="3675249" cy="18481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8" name="Shape 668"/>
        <p:cNvGrpSpPr/>
        <p:nvPr/>
      </p:nvGrpSpPr>
      <p:grpSpPr>
        <a:xfrm>
          <a:off x="0" y="0"/>
          <a:ext cx="0" cy="0"/>
          <a:chOff x="0" y="0"/>
          <a:chExt cx="0" cy="0"/>
        </a:xfrm>
      </p:grpSpPr>
      <p:sp>
        <p:nvSpPr>
          <p:cNvPr id="669" name="Google Shape;669;p9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sp>
        <p:nvSpPr>
          <p:cNvPr id="670" name="Google Shape;670;p95"/>
          <p:cNvSpPr txBox="1"/>
          <p:nvPr/>
        </p:nvSpPr>
        <p:spPr>
          <a:xfrm>
            <a:off x="213150" y="1152375"/>
            <a:ext cx="8717700" cy="46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Step 1: Open the Log Browser</a:t>
            </a:r>
            <a:endParaRPr b="1"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Step 2: Filter to your traffic on all routers</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a:p>
            <a:pPr indent="0" lvl="0" marL="0" rtl="0" algn="l">
              <a:spcBef>
                <a:spcPts val="0"/>
              </a:spcBef>
              <a:spcAft>
                <a:spcPts val="0"/>
              </a:spcAft>
              <a:buNone/>
            </a:pPr>
            <a:r>
              <a:rPr b="1" lang="en" sz="2400">
                <a:latin typeface="Proxima Nova"/>
                <a:ea typeface="Proxima Nova"/>
                <a:cs typeface="Proxima Nova"/>
                <a:sym typeface="Proxima Nova"/>
              </a:rPr>
              <a:t>Step 3: Read the traffic and answer the questions in your activity guide. </a:t>
            </a:r>
            <a:endParaRPr b="1" sz="2400">
              <a:latin typeface="Proxima Nova"/>
              <a:ea typeface="Proxima Nova"/>
              <a:cs typeface="Proxima Nova"/>
              <a:sym typeface="Proxima Nova"/>
            </a:endParaRPr>
          </a:p>
        </p:txBody>
      </p:sp>
      <p:sp>
        <p:nvSpPr>
          <p:cNvPr id="671" name="Google Shape;671;p95"/>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Read the Traffic</a:t>
            </a:r>
            <a:endParaRPr b="1" sz="3600">
              <a:latin typeface="Proxima Nova"/>
              <a:ea typeface="Proxima Nova"/>
              <a:cs typeface="Proxima Nova"/>
              <a:sym typeface="Proxima Nova"/>
            </a:endParaRPr>
          </a:p>
        </p:txBody>
      </p:sp>
      <p:pic>
        <p:nvPicPr>
          <p:cNvPr id="672" name="Google Shape;672;p95"/>
          <p:cNvPicPr preferRelativeResize="0"/>
          <p:nvPr/>
        </p:nvPicPr>
        <p:blipFill>
          <a:blip r:embed="rId4">
            <a:alphaModFix/>
          </a:blip>
          <a:stretch>
            <a:fillRect/>
          </a:stretch>
        </p:blipFill>
        <p:spPr>
          <a:xfrm>
            <a:off x="5896150" y="946000"/>
            <a:ext cx="1933225" cy="1664250"/>
          </a:xfrm>
          <a:prstGeom prst="rect">
            <a:avLst/>
          </a:prstGeom>
          <a:noFill/>
          <a:ln>
            <a:noFill/>
          </a:ln>
        </p:spPr>
      </p:pic>
      <p:sp>
        <p:nvSpPr>
          <p:cNvPr id="673" name="Google Shape;673;p95"/>
          <p:cNvSpPr/>
          <p:nvPr/>
        </p:nvSpPr>
        <p:spPr>
          <a:xfrm>
            <a:off x="5071243" y="2253012"/>
            <a:ext cx="768000" cy="246000"/>
          </a:xfrm>
          <a:prstGeom prst="rightArrow">
            <a:avLst>
              <a:gd fmla="val 50000" name="adj1"/>
              <a:gd fmla="val 50000" name="adj2"/>
            </a:avLst>
          </a:prstGeom>
          <a:solidFill>
            <a:srgbClr val="00ADB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4" name="Google Shape;674;p95"/>
          <p:cNvPicPr preferRelativeResize="0"/>
          <p:nvPr/>
        </p:nvPicPr>
        <p:blipFill rotWithShape="1">
          <a:blip r:embed="rId5">
            <a:alphaModFix/>
          </a:blip>
          <a:srcRect b="32170" l="0" r="0" t="25995"/>
          <a:stretch/>
        </p:blipFill>
        <p:spPr>
          <a:xfrm>
            <a:off x="4227751" y="4173600"/>
            <a:ext cx="5382875" cy="812625"/>
          </a:xfrm>
          <a:prstGeom prst="rect">
            <a:avLst/>
          </a:prstGeom>
          <a:noFill/>
          <a:ln>
            <a:noFill/>
          </a:ln>
        </p:spPr>
      </p:pic>
      <p:pic>
        <p:nvPicPr>
          <p:cNvPr id="675" name="Google Shape;675;p95"/>
          <p:cNvPicPr preferRelativeResize="0"/>
          <p:nvPr/>
        </p:nvPicPr>
        <p:blipFill>
          <a:blip r:embed="rId6">
            <a:alphaModFix/>
          </a:blip>
          <a:stretch>
            <a:fillRect/>
          </a:stretch>
        </p:blipFill>
        <p:spPr>
          <a:xfrm>
            <a:off x="4422801" y="3229425"/>
            <a:ext cx="4430075" cy="34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9" name="Shape 679"/>
        <p:cNvGrpSpPr/>
        <p:nvPr/>
      </p:nvGrpSpPr>
      <p:grpSpPr>
        <a:xfrm>
          <a:off x="0" y="0"/>
          <a:ext cx="0" cy="0"/>
          <a:chOff x="0" y="0"/>
          <a:chExt cx="0" cy="0"/>
        </a:xfrm>
      </p:grpSpPr>
      <p:sp>
        <p:nvSpPr>
          <p:cNvPr id="680" name="Google Shape;680;p96"/>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sp>
        <p:nvSpPr>
          <p:cNvPr id="681" name="Google Shape;681;p96"/>
          <p:cNvSpPr txBox="1"/>
          <p:nvPr/>
        </p:nvSpPr>
        <p:spPr>
          <a:xfrm>
            <a:off x="213150" y="1152375"/>
            <a:ext cx="8717700" cy="3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Proxima Nova"/>
              <a:ea typeface="Proxima Nova"/>
              <a:cs typeface="Proxima Nova"/>
              <a:sym typeface="Proxima Nova"/>
            </a:endParaRPr>
          </a:p>
          <a:p>
            <a:pPr indent="0" lvl="0" marL="0" rtl="0" algn="l">
              <a:spcBef>
                <a:spcPts val="0"/>
              </a:spcBef>
              <a:spcAft>
                <a:spcPts val="0"/>
              </a:spcAft>
              <a:buNone/>
            </a:pPr>
            <a:r>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Packets can take different paths or be dropped, just like messages in the previous lesson</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As a result, messages may arrive out of order or incomplete</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While a human might be able to understand the original message based on context, a computer would not, the message would simply be lost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This protocol is simple and fast, but not very accurate</a:t>
            </a:r>
            <a:endParaRPr sz="2400">
              <a:latin typeface="Proxima Nova"/>
              <a:ea typeface="Proxima Nova"/>
              <a:cs typeface="Proxima Nova"/>
              <a:sym typeface="Proxima Nova"/>
            </a:endParaRPr>
          </a:p>
          <a:p>
            <a:pPr indent="0" lvl="0" marL="0" rtl="0" algn="l">
              <a:spcBef>
                <a:spcPts val="0"/>
              </a:spcBef>
              <a:spcAft>
                <a:spcPts val="0"/>
              </a:spcAft>
              <a:buNone/>
            </a:pPr>
            <a:r>
              <a:t/>
            </a:r>
            <a:endParaRPr b="1" sz="2400">
              <a:latin typeface="Proxima Nova"/>
              <a:ea typeface="Proxima Nova"/>
              <a:cs typeface="Proxima Nova"/>
              <a:sym typeface="Proxima Nova"/>
            </a:endParaRPr>
          </a:p>
        </p:txBody>
      </p:sp>
      <p:sp>
        <p:nvSpPr>
          <p:cNvPr id="682" name="Google Shape;682;p96"/>
          <p:cNvSpPr txBox="1"/>
          <p:nvPr/>
        </p:nvSpPr>
        <p:spPr>
          <a:xfrm>
            <a:off x="2138400" y="446225"/>
            <a:ext cx="48672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Discuss: </a:t>
            </a:r>
            <a:r>
              <a:rPr lang="en" sz="3000">
                <a:latin typeface="Proxima Nova"/>
                <a:ea typeface="Proxima Nova"/>
                <a:cs typeface="Proxima Nova"/>
                <a:sym typeface="Proxima Nova"/>
              </a:rPr>
              <a:t>Responses to the Activity Guide questions</a:t>
            </a:r>
            <a:endParaRPr sz="3000">
              <a:latin typeface="Proxima Nova"/>
              <a:ea typeface="Proxima Nova"/>
              <a:cs typeface="Proxima Nova"/>
              <a:sym typeface="Proxima Nova"/>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6" name="Shape 686"/>
        <p:cNvGrpSpPr/>
        <p:nvPr/>
      </p:nvGrpSpPr>
      <p:grpSpPr>
        <a:xfrm>
          <a:off x="0" y="0"/>
          <a:ext cx="0" cy="0"/>
          <a:chOff x="0" y="0"/>
          <a:chExt cx="0" cy="0"/>
        </a:xfrm>
      </p:grpSpPr>
      <p:sp>
        <p:nvSpPr>
          <p:cNvPr id="687" name="Google Shape;687;p97"/>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graphicFrame>
        <p:nvGraphicFramePr>
          <p:cNvPr id="688" name="Google Shape;688;p97"/>
          <p:cNvGraphicFramePr/>
          <p:nvPr/>
        </p:nvGraphicFramePr>
        <p:xfrm>
          <a:off x="313650" y="1289525"/>
          <a:ext cx="3000000" cy="3000000"/>
        </p:xfrm>
        <a:graphic>
          <a:graphicData uri="http://schemas.openxmlformats.org/drawingml/2006/table">
            <a:tbl>
              <a:tblPr>
                <a:noFill/>
                <a:tableStyleId>{DA9CB383-4FB4-4B9D-9787-3A0B9C45E143}</a:tableStyleId>
              </a:tblPr>
              <a:tblGrid>
                <a:gridCol w="1442200"/>
                <a:gridCol w="3495550"/>
                <a:gridCol w="3495550"/>
              </a:tblGrid>
              <a:tr h="390025">
                <a:tc>
                  <a:txBody>
                    <a:bodyPr/>
                    <a:lstStyle/>
                    <a:p>
                      <a:pPr indent="0" lvl="0" marL="0" rtl="0" algn="ctr">
                        <a:spcBef>
                          <a:spcPts val="0"/>
                        </a:spcBef>
                        <a:spcAft>
                          <a:spcPts val="0"/>
                        </a:spcAft>
                        <a:buNone/>
                      </a:pPr>
                      <a:r>
                        <a:t/>
                      </a:r>
                      <a:endParaRPr b="1">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rPr b="1" lang="en">
                          <a:latin typeface="Proxima Nova"/>
                          <a:ea typeface="Proxima Nova"/>
                          <a:cs typeface="Proxima Nova"/>
                          <a:sym typeface="Proxima Nova"/>
                        </a:rPr>
                        <a:t>User Datagram Protocol (UDP)</a:t>
                      </a:r>
                      <a:endParaRPr b="1">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b="1">
                        <a:latin typeface="Proxima Nova"/>
                        <a:ea typeface="Proxima Nova"/>
                        <a:cs typeface="Proxima Nova"/>
                        <a:sym typeface="Proxima Nova"/>
                      </a:endParaRPr>
                    </a:p>
                  </a:txBody>
                  <a:tcPr marT="91425" marB="91425" marR="91425" marL="91425"/>
                </a:tc>
              </a:tr>
              <a:tr h="642525">
                <a:tc>
                  <a:txBody>
                    <a:bodyPr/>
                    <a:lstStyle/>
                    <a:p>
                      <a:pPr indent="0" lvl="0" marL="0" rtl="0" algn="l">
                        <a:spcBef>
                          <a:spcPts val="0"/>
                        </a:spcBef>
                        <a:spcAft>
                          <a:spcPts val="0"/>
                        </a:spcAft>
                        <a:buNone/>
                      </a:pPr>
                      <a:r>
                        <a:rPr lang="en">
                          <a:latin typeface="Proxima Nova"/>
                          <a:ea typeface="Proxima Nova"/>
                          <a:cs typeface="Proxima Nova"/>
                          <a:sym typeface="Proxima Nova"/>
                        </a:rPr>
                        <a:t>Main Idea</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r>
              <a:tr h="781325">
                <a:tc>
                  <a:txBody>
                    <a:bodyPr/>
                    <a:lstStyle/>
                    <a:p>
                      <a:pPr indent="0" lvl="0" marL="0" rtl="0" algn="l">
                        <a:spcBef>
                          <a:spcPts val="0"/>
                        </a:spcBef>
                        <a:spcAft>
                          <a:spcPts val="0"/>
                        </a:spcAft>
                        <a:buNone/>
                      </a:pPr>
                      <a:r>
                        <a:rPr lang="en">
                          <a:latin typeface="Proxima Nova"/>
                          <a:ea typeface="Proxima Nova"/>
                          <a:cs typeface="Proxima Nova"/>
                          <a:sym typeface="Proxima Nova"/>
                        </a:rPr>
                        <a:t>Basics of how it works</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a:latin typeface="Proxima Nova"/>
                        <a:ea typeface="Proxima Nova"/>
                        <a:cs typeface="Proxima Nova"/>
                        <a:sym typeface="Proxima Nova"/>
                      </a:endParaRPr>
                    </a:p>
                  </a:txBody>
                  <a:tcPr marT="91425" marB="91425" marR="91425" marL="91425"/>
                </a:tc>
              </a:tr>
              <a:tr h="765000">
                <a:tc>
                  <a:txBody>
                    <a:bodyPr/>
                    <a:lstStyle/>
                    <a:p>
                      <a:pPr indent="0" lvl="0" marL="0" rtl="0" algn="l">
                        <a:spcBef>
                          <a:spcPts val="0"/>
                        </a:spcBef>
                        <a:spcAft>
                          <a:spcPts val="0"/>
                        </a:spcAft>
                        <a:buNone/>
                      </a:pPr>
                      <a:r>
                        <a:rPr lang="en">
                          <a:latin typeface="Proxima Nova"/>
                          <a:ea typeface="Proxima Nova"/>
                          <a:cs typeface="Proxima Nova"/>
                          <a:sym typeface="Proxima Nova"/>
                        </a:rPr>
                        <a:t>Use in real life</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r>
            </a:tbl>
          </a:graphicData>
        </a:graphic>
      </p:graphicFrame>
      <p:sp>
        <p:nvSpPr>
          <p:cNvPr id="689" name="Google Shape;689;p97"/>
          <p:cNvSpPr txBox="1"/>
          <p:nvPr/>
        </p:nvSpPr>
        <p:spPr>
          <a:xfrm>
            <a:off x="0" y="410600"/>
            <a:ext cx="9144000" cy="6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roxima Nova"/>
                <a:ea typeface="Proxima Nova"/>
                <a:cs typeface="Proxima Nova"/>
                <a:sym typeface="Proxima Nova"/>
              </a:rPr>
              <a:t>There’s two protocols commonly used to send packets online, and depending on the situation websites will choose the one that makes sense.</a:t>
            </a:r>
            <a:endParaRPr sz="2000"/>
          </a:p>
        </p:txBody>
      </p:sp>
      <p:sp>
        <p:nvSpPr>
          <p:cNvPr id="690" name="Google Shape;690;p97"/>
          <p:cNvSpPr txBox="1"/>
          <p:nvPr/>
        </p:nvSpPr>
        <p:spPr>
          <a:xfrm>
            <a:off x="1857675" y="1706550"/>
            <a:ext cx="3314400" cy="9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65A0"/>
                </a:solidFill>
                <a:latin typeface="Proxima Nova"/>
                <a:ea typeface="Proxima Nova"/>
                <a:cs typeface="Proxima Nova"/>
                <a:sym typeface="Proxima Nova"/>
              </a:rPr>
              <a:t>L</a:t>
            </a:r>
            <a:r>
              <a:rPr lang="en">
                <a:solidFill>
                  <a:srgbClr val="7665A0"/>
                </a:solidFill>
                <a:latin typeface="Proxima Nova"/>
                <a:ea typeface="Proxima Nova"/>
                <a:cs typeface="Proxima Nova"/>
                <a:sym typeface="Proxima Nova"/>
              </a:rPr>
              <a:t>ike Protocol 1 or clearing out the library as fast as you can, the goal is to send information quickly without worrying about accuray.</a:t>
            </a:r>
            <a:endParaRPr>
              <a:solidFill>
                <a:srgbClr val="7665A0"/>
              </a:solidFill>
            </a:endParaRPr>
          </a:p>
        </p:txBody>
      </p:sp>
      <p:sp>
        <p:nvSpPr>
          <p:cNvPr id="691" name="Google Shape;691;p97"/>
          <p:cNvSpPr txBox="1"/>
          <p:nvPr/>
        </p:nvSpPr>
        <p:spPr>
          <a:xfrm>
            <a:off x="1857675" y="2742175"/>
            <a:ext cx="3000000" cy="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65A0"/>
                </a:solidFill>
                <a:latin typeface="Proxima Nova"/>
                <a:ea typeface="Proxima Nova"/>
                <a:cs typeface="Proxima Nova"/>
                <a:sym typeface="Proxima Nova"/>
              </a:rPr>
              <a:t>Send all the packets but don’t check if they all get through or arrive in the right order.</a:t>
            </a:r>
            <a:endParaRPr>
              <a:solidFill>
                <a:srgbClr val="7665A0"/>
              </a:solidFill>
            </a:endParaRPr>
          </a:p>
        </p:txBody>
      </p:sp>
      <p:sp>
        <p:nvSpPr>
          <p:cNvPr id="692" name="Google Shape;692;p97"/>
          <p:cNvSpPr txBox="1"/>
          <p:nvPr/>
        </p:nvSpPr>
        <p:spPr>
          <a:xfrm>
            <a:off x="1857675" y="3518275"/>
            <a:ext cx="30000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65A0"/>
                </a:solidFill>
                <a:latin typeface="Proxima Nova"/>
                <a:ea typeface="Proxima Nova"/>
                <a:cs typeface="Proxima Nova"/>
                <a:sym typeface="Proxima Nova"/>
              </a:rPr>
              <a:t>Useful when split seconds matter more than correcting errors, like video-conferencing, live streaming, online gaming</a:t>
            </a:r>
            <a:endParaRPr>
              <a:solidFill>
                <a:srgbClr val="7665A0"/>
              </a:solidFill>
            </a:endParaRPr>
          </a:p>
        </p:txBody>
      </p:sp>
      <p:grpSp>
        <p:nvGrpSpPr>
          <p:cNvPr id="693" name="Google Shape;693;p97"/>
          <p:cNvGrpSpPr/>
          <p:nvPr/>
        </p:nvGrpSpPr>
        <p:grpSpPr>
          <a:xfrm>
            <a:off x="89100" y="4739882"/>
            <a:ext cx="324008" cy="322851"/>
            <a:chOff x="0" y="3867912"/>
            <a:chExt cx="1280160" cy="1275588"/>
          </a:xfrm>
        </p:grpSpPr>
        <p:sp>
          <p:nvSpPr>
            <p:cNvPr id="694" name="Google Shape;694;p97"/>
            <p:cNvSpPr/>
            <p:nvPr/>
          </p:nvSpPr>
          <p:spPr>
            <a:xfrm>
              <a:off x="0" y="4229100"/>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7"/>
            <p:cNvSpPr/>
            <p:nvPr/>
          </p:nvSpPr>
          <p:spPr>
            <a:xfrm>
              <a:off x="182880" y="405079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7"/>
            <p:cNvSpPr/>
            <p:nvPr/>
          </p:nvSpPr>
          <p:spPr>
            <a:xfrm>
              <a:off x="365760" y="386791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0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0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0" name="Shape 700"/>
        <p:cNvGrpSpPr/>
        <p:nvPr/>
      </p:nvGrpSpPr>
      <p:grpSpPr>
        <a:xfrm>
          <a:off x="0" y="0"/>
          <a:ext cx="0" cy="0"/>
          <a:chOff x="0" y="0"/>
          <a:chExt cx="0" cy="0"/>
        </a:xfrm>
      </p:grpSpPr>
      <p:sp>
        <p:nvSpPr>
          <p:cNvPr id="701" name="Google Shape;701;p9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sp>
        <p:nvSpPr>
          <p:cNvPr id="702" name="Google Shape;702;p98"/>
          <p:cNvSpPr txBox="1"/>
          <p:nvPr/>
        </p:nvSpPr>
        <p:spPr>
          <a:xfrm>
            <a:off x="639750" y="310775"/>
            <a:ext cx="78645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Protocol 2 - Check for Errors</a:t>
            </a:r>
            <a:endParaRPr b="1" sz="3600">
              <a:latin typeface="Proxima Nova"/>
              <a:ea typeface="Proxima Nova"/>
              <a:cs typeface="Proxima Nova"/>
              <a:sym typeface="Proxima Nova"/>
            </a:endParaRPr>
          </a:p>
        </p:txBody>
      </p:sp>
      <p:pic>
        <p:nvPicPr>
          <p:cNvPr id="703" name="Google Shape;703;p98"/>
          <p:cNvPicPr preferRelativeResize="0"/>
          <p:nvPr/>
        </p:nvPicPr>
        <p:blipFill>
          <a:blip r:embed="rId4">
            <a:alphaModFix/>
          </a:blip>
          <a:stretch>
            <a:fillRect/>
          </a:stretch>
        </p:blipFill>
        <p:spPr>
          <a:xfrm>
            <a:off x="152400" y="1289375"/>
            <a:ext cx="6094074" cy="2757367"/>
          </a:xfrm>
          <a:prstGeom prst="rect">
            <a:avLst/>
          </a:prstGeom>
          <a:noFill/>
          <a:ln cap="flat" cmpd="sng" w="9525">
            <a:solidFill>
              <a:schemeClr val="dk2"/>
            </a:solidFill>
            <a:prstDash val="solid"/>
            <a:round/>
            <a:headEnd len="sm" w="sm" type="none"/>
            <a:tailEnd len="sm" w="sm" type="none"/>
          </a:ln>
        </p:spPr>
      </p:pic>
      <p:pic>
        <p:nvPicPr>
          <p:cNvPr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id="704" name="Google Shape;704;p98" title="Timer 10m">
            <a:hlinkClick r:id="rId5"/>
          </p:cNvPr>
          <p:cNvPicPr preferRelativeResize="0"/>
          <p:nvPr/>
        </p:nvPicPr>
        <p:blipFill>
          <a:blip r:embed="rId6">
            <a:alphaModFix/>
          </a:blip>
          <a:stretch>
            <a:fillRect/>
          </a:stretch>
        </p:blipFill>
        <p:spPr>
          <a:xfrm>
            <a:off x="6398874" y="1695788"/>
            <a:ext cx="2592726" cy="194454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8" name="Shape 708"/>
        <p:cNvGrpSpPr/>
        <p:nvPr/>
      </p:nvGrpSpPr>
      <p:grpSpPr>
        <a:xfrm>
          <a:off x="0" y="0"/>
          <a:ext cx="0" cy="0"/>
          <a:chOff x="0" y="0"/>
          <a:chExt cx="0" cy="0"/>
        </a:xfrm>
      </p:grpSpPr>
      <p:sp>
        <p:nvSpPr>
          <p:cNvPr id="709" name="Google Shape;709;p9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graphicFrame>
        <p:nvGraphicFramePr>
          <p:cNvPr id="710" name="Google Shape;710;p99"/>
          <p:cNvGraphicFramePr/>
          <p:nvPr/>
        </p:nvGraphicFramePr>
        <p:xfrm>
          <a:off x="313650" y="1289525"/>
          <a:ext cx="3000000" cy="3000000"/>
        </p:xfrm>
        <a:graphic>
          <a:graphicData uri="http://schemas.openxmlformats.org/drawingml/2006/table">
            <a:tbl>
              <a:tblPr>
                <a:noFill/>
                <a:tableStyleId>{DA9CB383-4FB4-4B9D-9787-3A0B9C45E143}</a:tableStyleId>
              </a:tblPr>
              <a:tblGrid>
                <a:gridCol w="1442200"/>
                <a:gridCol w="3495550"/>
                <a:gridCol w="3495550"/>
              </a:tblGrid>
              <a:tr h="390025">
                <a:tc>
                  <a:txBody>
                    <a:bodyPr/>
                    <a:lstStyle/>
                    <a:p>
                      <a:pPr indent="0" lvl="0" marL="0" rtl="0" algn="ctr">
                        <a:spcBef>
                          <a:spcPts val="0"/>
                        </a:spcBef>
                        <a:spcAft>
                          <a:spcPts val="0"/>
                        </a:spcAft>
                        <a:buNone/>
                      </a:pPr>
                      <a:r>
                        <a:t/>
                      </a:r>
                      <a:endParaRPr b="1">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rPr b="1" lang="en">
                          <a:latin typeface="Proxima Nova"/>
                          <a:ea typeface="Proxima Nova"/>
                          <a:cs typeface="Proxima Nova"/>
                          <a:sym typeface="Proxima Nova"/>
                        </a:rPr>
                        <a:t>User Datagram Protocol (UDP)</a:t>
                      </a:r>
                      <a:endParaRPr b="1">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Transmission Control Protocol (TCP)</a:t>
                      </a:r>
                      <a:endParaRPr b="1">
                        <a:latin typeface="Proxima Nova"/>
                        <a:ea typeface="Proxima Nova"/>
                        <a:cs typeface="Proxima Nova"/>
                        <a:sym typeface="Proxima Nova"/>
                      </a:endParaRPr>
                    </a:p>
                  </a:txBody>
                  <a:tcPr marT="91425" marB="91425" marR="91425" marL="91425"/>
                </a:tc>
              </a:tr>
              <a:tr h="642525">
                <a:tc>
                  <a:txBody>
                    <a:bodyPr/>
                    <a:lstStyle/>
                    <a:p>
                      <a:pPr indent="0" lvl="0" marL="0" rtl="0" algn="l">
                        <a:spcBef>
                          <a:spcPts val="0"/>
                        </a:spcBef>
                        <a:spcAft>
                          <a:spcPts val="0"/>
                        </a:spcAft>
                        <a:buNone/>
                      </a:pPr>
                      <a:r>
                        <a:rPr lang="en">
                          <a:latin typeface="Proxima Nova"/>
                          <a:ea typeface="Proxima Nova"/>
                          <a:cs typeface="Proxima Nova"/>
                          <a:sym typeface="Proxima Nova"/>
                        </a:rPr>
                        <a:t>Main Idea</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r>
              <a:tr h="781325">
                <a:tc>
                  <a:txBody>
                    <a:bodyPr/>
                    <a:lstStyle/>
                    <a:p>
                      <a:pPr indent="0" lvl="0" marL="0" rtl="0" algn="l">
                        <a:spcBef>
                          <a:spcPts val="0"/>
                        </a:spcBef>
                        <a:spcAft>
                          <a:spcPts val="0"/>
                        </a:spcAft>
                        <a:buNone/>
                      </a:pPr>
                      <a:r>
                        <a:rPr lang="en">
                          <a:latin typeface="Proxima Nova"/>
                          <a:ea typeface="Proxima Nova"/>
                          <a:cs typeface="Proxima Nova"/>
                          <a:sym typeface="Proxima Nova"/>
                        </a:rPr>
                        <a:t>Basics of how it works</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a:latin typeface="Proxima Nova"/>
                        <a:ea typeface="Proxima Nova"/>
                        <a:cs typeface="Proxima Nova"/>
                        <a:sym typeface="Proxima Nova"/>
                      </a:endParaRPr>
                    </a:p>
                  </a:txBody>
                  <a:tcPr marT="91425" marB="91425" marR="91425" marL="91425"/>
                </a:tc>
              </a:tr>
              <a:tr h="765000">
                <a:tc>
                  <a:txBody>
                    <a:bodyPr/>
                    <a:lstStyle/>
                    <a:p>
                      <a:pPr indent="0" lvl="0" marL="0" rtl="0" algn="l">
                        <a:spcBef>
                          <a:spcPts val="0"/>
                        </a:spcBef>
                        <a:spcAft>
                          <a:spcPts val="0"/>
                        </a:spcAft>
                        <a:buNone/>
                      </a:pPr>
                      <a:r>
                        <a:rPr lang="en">
                          <a:latin typeface="Proxima Nova"/>
                          <a:ea typeface="Proxima Nova"/>
                          <a:cs typeface="Proxima Nova"/>
                          <a:sym typeface="Proxima Nova"/>
                        </a:rPr>
                        <a:t>Use in real life</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r>
            </a:tbl>
          </a:graphicData>
        </a:graphic>
      </p:graphicFrame>
      <p:sp>
        <p:nvSpPr>
          <p:cNvPr id="711" name="Google Shape;711;p99"/>
          <p:cNvSpPr txBox="1"/>
          <p:nvPr/>
        </p:nvSpPr>
        <p:spPr>
          <a:xfrm>
            <a:off x="0" y="410600"/>
            <a:ext cx="9144000" cy="6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roxima Nova"/>
                <a:ea typeface="Proxima Nova"/>
                <a:cs typeface="Proxima Nova"/>
                <a:sym typeface="Proxima Nova"/>
              </a:rPr>
              <a:t>There’s two protocols commonly used to send packets online, and depending on the situation websites will choose the one that makes sense.</a:t>
            </a:r>
            <a:endParaRPr sz="2000"/>
          </a:p>
        </p:txBody>
      </p:sp>
      <p:sp>
        <p:nvSpPr>
          <p:cNvPr id="712" name="Google Shape;712;p99"/>
          <p:cNvSpPr txBox="1"/>
          <p:nvPr/>
        </p:nvSpPr>
        <p:spPr>
          <a:xfrm>
            <a:off x="1857675" y="1706550"/>
            <a:ext cx="3314400" cy="9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65A0"/>
                </a:solidFill>
                <a:latin typeface="Proxima Nova"/>
                <a:ea typeface="Proxima Nova"/>
                <a:cs typeface="Proxima Nova"/>
                <a:sym typeface="Proxima Nova"/>
              </a:rPr>
              <a:t>Like Protocol 1 or clearing out the library as fast as you can.  The goal is to send information quickly without worrying about accuray.</a:t>
            </a:r>
            <a:endParaRPr>
              <a:solidFill>
                <a:srgbClr val="7665A0"/>
              </a:solidFill>
            </a:endParaRPr>
          </a:p>
        </p:txBody>
      </p:sp>
      <p:sp>
        <p:nvSpPr>
          <p:cNvPr id="713" name="Google Shape;713;p99"/>
          <p:cNvSpPr txBox="1"/>
          <p:nvPr/>
        </p:nvSpPr>
        <p:spPr>
          <a:xfrm>
            <a:off x="1857675" y="2742175"/>
            <a:ext cx="3000000" cy="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65A0"/>
                </a:solidFill>
                <a:latin typeface="Proxima Nova"/>
                <a:ea typeface="Proxima Nova"/>
                <a:cs typeface="Proxima Nova"/>
                <a:sym typeface="Proxima Nova"/>
              </a:rPr>
              <a:t>Send all the packets but don’t check if they all get through or arrive in the right order.</a:t>
            </a:r>
            <a:endParaRPr>
              <a:solidFill>
                <a:srgbClr val="7665A0"/>
              </a:solidFill>
            </a:endParaRPr>
          </a:p>
        </p:txBody>
      </p:sp>
      <p:sp>
        <p:nvSpPr>
          <p:cNvPr id="714" name="Google Shape;714;p99"/>
          <p:cNvSpPr txBox="1"/>
          <p:nvPr/>
        </p:nvSpPr>
        <p:spPr>
          <a:xfrm>
            <a:off x="1857675" y="3937375"/>
            <a:ext cx="30000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65A0"/>
                </a:solidFill>
                <a:latin typeface="Proxima Nova"/>
                <a:ea typeface="Proxima Nova"/>
                <a:cs typeface="Proxima Nova"/>
                <a:sym typeface="Proxima Nova"/>
              </a:rPr>
              <a:t>Useful when split seconds matter more than correcting errors, like video-conferencing, live streaming, online gaming</a:t>
            </a:r>
            <a:endParaRPr>
              <a:solidFill>
                <a:srgbClr val="7665A0"/>
              </a:solidFill>
            </a:endParaRPr>
          </a:p>
        </p:txBody>
      </p:sp>
      <p:grpSp>
        <p:nvGrpSpPr>
          <p:cNvPr id="715" name="Google Shape;715;p99"/>
          <p:cNvGrpSpPr/>
          <p:nvPr/>
        </p:nvGrpSpPr>
        <p:grpSpPr>
          <a:xfrm>
            <a:off x="89100" y="4739882"/>
            <a:ext cx="324008" cy="322851"/>
            <a:chOff x="0" y="3867912"/>
            <a:chExt cx="1280160" cy="1275588"/>
          </a:xfrm>
        </p:grpSpPr>
        <p:sp>
          <p:nvSpPr>
            <p:cNvPr id="716" name="Google Shape;716;p99"/>
            <p:cNvSpPr/>
            <p:nvPr/>
          </p:nvSpPr>
          <p:spPr>
            <a:xfrm>
              <a:off x="0" y="4229100"/>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99"/>
            <p:cNvSpPr/>
            <p:nvPr/>
          </p:nvSpPr>
          <p:spPr>
            <a:xfrm>
              <a:off x="182880" y="405079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99"/>
            <p:cNvSpPr/>
            <p:nvPr/>
          </p:nvSpPr>
          <p:spPr>
            <a:xfrm>
              <a:off x="365760" y="386791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99"/>
          <p:cNvSpPr txBox="1"/>
          <p:nvPr/>
        </p:nvSpPr>
        <p:spPr>
          <a:xfrm>
            <a:off x="5361500" y="1745850"/>
            <a:ext cx="3256200" cy="8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A400"/>
                </a:solidFill>
                <a:latin typeface="Proxima Nova"/>
                <a:ea typeface="Proxima Nova"/>
                <a:cs typeface="Proxima Nova"/>
                <a:sym typeface="Proxima Nova"/>
              </a:rPr>
              <a:t>L</a:t>
            </a:r>
            <a:r>
              <a:rPr lang="en">
                <a:solidFill>
                  <a:srgbClr val="FFA400"/>
                </a:solidFill>
                <a:latin typeface="Proxima Nova"/>
                <a:ea typeface="Proxima Nova"/>
                <a:cs typeface="Proxima Nova"/>
                <a:sym typeface="Proxima Nova"/>
              </a:rPr>
              <a:t>ike Protocol 2 or numbering every book in the library. It’s slower but more accurate.</a:t>
            </a:r>
            <a:endParaRPr>
              <a:solidFill>
                <a:srgbClr val="FFA400"/>
              </a:solidFill>
            </a:endParaRPr>
          </a:p>
        </p:txBody>
      </p:sp>
      <p:sp>
        <p:nvSpPr>
          <p:cNvPr id="720" name="Google Shape;720;p99"/>
          <p:cNvSpPr txBox="1"/>
          <p:nvPr/>
        </p:nvSpPr>
        <p:spPr>
          <a:xfrm>
            <a:off x="5361500" y="2652750"/>
            <a:ext cx="3314400" cy="11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A400"/>
                </a:solidFill>
                <a:latin typeface="Proxima Nova"/>
                <a:ea typeface="Proxima Nova"/>
                <a:cs typeface="Proxima Nova"/>
                <a:sym typeface="Proxima Nova"/>
              </a:rPr>
              <a:t>Number packets so they can be re-ordered, confirm all were received, resend any missing packets. Multiple back and forth confirmations between sender and receiver.</a:t>
            </a:r>
            <a:endParaRPr>
              <a:solidFill>
                <a:srgbClr val="FFA400"/>
              </a:solidFill>
            </a:endParaRPr>
          </a:p>
        </p:txBody>
      </p:sp>
      <p:sp>
        <p:nvSpPr>
          <p:cNvPr id="721" name="Google Shape;721;p99"/>
          <p:cNvSpPr txBox="1"/>
          <p:nvPr/>
        </p:nvSpPr>
        <p:spPr>
          <a:xfrm>
            <a:off x="5403625" y="3951475"/>
            <a:ext cx="3314400" cy="10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A400"/>
                </a:solidFill>
                <a:latin typeface="Proxima Nova"/>
                <a:ea typeface="Proxima Nova"/>
                <a:cs typeface="Proxima Nova"/>
                <a:sym typeface="Proxima Nova"/>
              </a:rPr>
              <a:t>Useful when accuracy matters more than saving a split second, like sending emails, photos, or just browsing websites</a:t>
            </a:r>
            <a:endParaRPr>
              <a:solidFill>
                <a:srgbClr val="FFA4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5" name="Shape 725"/>
        <p:cNvGrpSpPr/>
        <p:nvPr/>
      </p:nvGrpSpPr>
      <p:grpSpPr>
        <a:xfrm>
          <a:off x="0" y="0"/>
          <a:ext cx="0" cy="0"/>
          <a:chOff x="0" y="0"/>
          <a:chExt cx="0" cy="0"/>
        </a:xfrm>
      </p:grpSpPr>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9" name="Shape 729"/>
        <p:cNvGrpSpPr/>
        <p:nvPr/>
      </p:nvGrpSpPr>
      <p:grpSpPr>
        <a:xfrm>
          <a:off x="0" y="0"/>
          <a:ext cx="0" cy="0"/>
          <a:chOff x="0" y="0"/>
          <a:chExt cx="0" cy="0"/>
        </a:xfrm>
      </p:grpSpPr>
      <p:sp>
        <p:nvSpPr>
          <p:cNvPr id="730" name="Google Shape;730;p101"/>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Wrap Up</a:t>
            </a:r>
            <a:endParaRPr>
              <a:solidFill>
                <a:srgbClr val="FFFFFF"/>
              </a:solidFill>
            </a:endParaRPr>
          </a:p>
        </p:txBody>
      </p:sp>
      <p:pic>
        <p:nvPicPr>
          <p:cNvPr descr="Spotify engineer Lynn Root and Vint Cerf, Father of the Internet, explain what keeps the Internet running and how information is broken down into packets.  &#10;&#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HGaR/" id="731" name="Google Shape;731;p101" title="The Internet: Packets, Routing &amp; Reliability">
            <a:hlinkClick r:id="rId4"/>
          </p:cNvPr>
          <p:cNvPicPr preferRelativeResize="0"/>
          <p:nvPr/>
        </p:nvPicPr>
        <p:blipFill>
          <a:blip r:embed="rId5">
            <a:alphaModFix/>
          </a:blip>
          <a:stretch>
            <a:fillRect/>
          </a:stretch>
        </p:blipFill>
        <p:spPr>
          <a:xfrm>
            <a:off x="1378038" y="352550"/>
            <a:ext cx="6387934" cy="47909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5" name="Shape 735"/>
        <p:cNvGrpSpPr/>
        <p:nvPr/>
      </p:nvGrpSpPr>
      <p:grpSpPr>
        <a:xfrm>
          <a:off x="0" y="0"/>
          <a:ext cx="0" cy="0"/>
          <a:chOff x="0" y="0"/>
          <a:chExt cx="0" cy="0"/>
        </a:xfrm>
      </p:grpSpPr>
      <p:sp>
        <p:nvSpPr>
          <p:cNvPr id="736" name="Google Shape;736;p10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Wrap Up</a:t>
            </a:r>
            <a:endParaRPr>
              <a:solidFill>
                <a:srgbClr val="FFFFFF"/>
              </a:solidFill>
            </a:endParaRPr>
          </a:p>
        </p:txBody>
      </p:sp>
      <p:sp>
        <p:nvSpPr>
          <p:cNvPr id="737" name="Google Shape;737;p102"/>
          <p:cNvSpPr txBox="1"/>
          <p:nvPr/>
        </p:nvSpPr>
        <p:spPr>
          <a:xfrm>
            <a:off x="2447700" y="1867947"/>
            <a:ext cx="2389200" cy="7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00ADBC"/>
                </a:solidFill>
                <a:latin typeface="Proxima Nova"/>
                <a:ea typeface="Proxima Nova"/>
                <a:cs typeface="Proxima Nova"/>
                <a:sym typeface="Proxima Nova"/>
              </a:rPr>
              <a:t>The IP address of the sender and receiver helps route the message.</a:t>
            </a:r>
            <a:endParaRPr sz="1100">
              <a:solidFill>
                <a:srgbClr val="00ADBC"/>
              </a:solidFill>
              <a:latin typeface="Proxima Nova"/>
              <a:ea typeface="Proxima Nova"/>
              <a:cs typeface="Proxima Nova"/>
              <a:sym typeface="Proxima Nova"/>
            </a:endParaRPr>
          </a:p>
        </p:txBody>
      </p:sp>
      <p:pic>
        <p:nvPicPr>
          <p:cNvPr id="738" name="Google Shape;738;p102"/>
          <p:cNvPicPr preferRelativeResize="0"/>
          <p:nvPr/>
        </p:nvPicPr>
        <p:blipFill>
          <a:blip r:embed="rId4">
            <a:alphaModFix/>
          </a:blip>
          <a:stretch>
            <a:fillRect/>
          </a:stretch>
        </p:blipFill>
        <p:spPr>
          <a:xfrm>
            <a:off x="5070702" y="2025364"/>
            <a:ext cx="3907848" cy="919083"/>
          </a:xfrm>
          <a:prstGeom prst="rect">
            <a:avLst/>
          </a:prstGeom>
          <a:noFill/>
          <a:ln>
            <a:noFill/>
          </a:ln>
        </p:spPr>
      </p:pic>
      <p:sp>
        <p:nvSpPr>
          <p:cNvPr id="739" name="Google Shape;739;p102"/>
          <p:cNvSpPr/>
          <p:nvPr/>
        </p:nvSpPr>
        <p:spPr>
          <a:xfrm>
            <a:off x="5516300" y="2029049"/>
            <a:ext cx="1601100" cy="857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0" name="Google Shape;740;p102"/>
          <p:cNvCxnSpPr>
            <a:stCxn id="737" idx="3"/>
            <a:endCxn id="739" idx="1"/>
          </p:cNvCxnSpPr>
          <p:nvPr/>
        </p:nvCxnSpPr>
        <p:spPr>
          <a:xfrm>
            <a:off x="4836900" y="2219847"/>
            <a:ext cx="679500" cy="238200"/>
          </a:xfrm>
          <a:prstGeom prst="straightConnector1">
            <a:avLst/>
          </a:prstGeom>
          <a:noFill/>
          <a:ln cap="flat" cmpd="sng" w="38100">
            <a:solidFill>
              <a:schemeClr val="dk2"/>
            </a:solidFill>
            <a:prstDash val="solid"/>
            <a:round/>
            <a:headEnd len="med" w="med" type="none"/>
            <a:tailEnd len="med" w="med" type="triangle"/>
          </a:ln>
        </p:spPr>
      </p:cxnSp>
      <p:pic>
        <p:nvPicPr>
          <p:cNvPr id="741" name="Google Shape;741;p102"/>
          <p:cNvPicPr preferRelativeResize="0"/>
          <p:nvPr/>
        </p:nvPicPr>
        <p:blipFill>
          <a:blip r:embed="rId5">
            <a:alphaModFix/>
          </a:blip>
          <a:stretch>
            <a:fillRect/>
          </a:stretch>
        </p:blipFill>
        <p:spPr>
          <a:xfrm>
            <a:off x="130575" y="20600"/>
            <a:ext cx="1958400" cy="1468800"/>
          </a:xfrm>
          <a:prstGeom prst="rect">
            <a:avLst/>
          </a:prstGeom>
          <a:noFill/>
          <a:ln>
            <a:noFill/>
          </a:ln>
        </p:spPr>
      </p:pic>
      <p:sp>
        <p:nvSpPr>
          <p:cNvPr id="742" name="Google Shape;742;p102"/>
          <p:cNvSpPr txBox="1"/>
          <p:nvPr/>
        </p:nvSpPr>
        <p:spPr>
          <a:xfrm>
            <a:off x="2088975" y="352550"/>
            <a:ext cx="2107500" cy="8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Datastream: </a:t>
            </a:r>
            <a:r>
              <a:rPr lang="en">
                <a:solidFill>
                  <a:schemeClr val="dk1"/>
                </a:solidFill>
                <a:latin typeface="Proxima Nova"/>
                <a:ea typeface="Proxima Nova"/>
                <a:cs typeface="Proxima Nova"/>
                <a:sym typeface="Proxima Nova"/>
              </a:rPr>
              <a:t>Information passed through the internet in packets. </a:t>
            </a:r>
            <a:endParaRPr>
              <a:solidFill>
                <a:schemeClr val="dk1"/>
              </a:solidFill>
              <a:latin typeface="Proxima Nova"/>
              <a:ea typeface="Proxima Nova"/>
              <a:cs typeface="Proxima Nova"/>
              <a:sym typeface="Proxima Nova"/>
            </a:endParaRPr>
          </a:p>
        </p:txBody>
      </p:sp>
      <p:sp>
        <p:nvSpPr>
          <p:cNvPr id="743" name="Google Shape;743;p102"/>
          <p:cNvSpPr txBox="1"/>
          <p:nvPr/>
        </p:nvSpPr>
        <p:spPr>
          <a:xfrm>
            <a:off x="6672975" y="352550"/>
            <a:ext cx="2494500" cy="14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Packet:  </a:t>
            </a:r>
            <a:r>
              <a:rPr lang="en">
                <a:solidFill>
                  <a:schemeClr val="dk1"/>
                </a:solidFill>
                <a:latin typeface="Proxima Nova"/>
                <a:ea typeface="Proxima Nova"/>
                <a:cs typeface="Proxima Nova"/>
                <a:sym typeface="Proxima Nova"/>
              </a:rPr>
              <a:t>A chunk of data sent over a network. Larger messages are divided into packets that may arrive at the destination in order, out-of-order, or not at all. </a:t>
            </a:r>
            <a:endParaRPr>
              <a:solidFill>
                <a:schemeClr val="dk1"/>
              </a:solidFill>
              <a:latin typeface="Proxima Nova"/>
              <a:ea typeface="Proxima Nova"/>
              <a:cs typeface="Proxima Nova"/>
              <a:sym typeface="Proxima Nova"/>
            </a:endParaRPr>
          </a:p>
        </p:txBody>
      </p:sp>
      <p:sp>
        <p:nvSpPr>
          <p:cNvPr id="744" name="Google Shape;744;p102"/>
          <p:cNvSpPr txBox="1"/>
          <p:nvPr/>
        </p:nvSpPr>
        <p:spPr>
          <a:xfrm>
            <a:off x="222400" y="1714100"/>
            <a:ext cx="2166900" cy="11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Packet Metadata: </a:t>
            </a:r>
            <a:r>
              <a:rPr lang="en">
                <a:solidFill>
                  <a:schemeClr val="dk1"/>
                </a:solidFill>
                <a:latin typeface="Proxima Nova"/>
                <a:ea typeface="Proxima Nova"/>
                <a:cs typeface="Proxima Nova"/>
                <a:sym typeface="Proxima Nova"/>
              </a:rPr>
              <a:t>Data added to packets to help route them through the network and reassemble the original message.</a:t>
            </a:r>
            <a:endParaRPr>
              <a:solidFill>
                <a:schemeClr val="dk1"/>
              </a:solidFill>
              <a:latin typeface="Proxima Nova"/>
              <a:ea typeface="Proxima Nova"/>
              <a:cs typeface="Proxima Nova"/>
              <a:sym typeface="Proxima Nova"/>
            </a:endParaRPr>
          </a:p>
        </p:txBody>
      </p:sp>
      <p:sp>
        <p:nvSpPr>
          <p:cNvPr id="745" name="Google Shape;745;p102"/>
          <p:cNvSpPr txBox="1"/>
          <p:nvPr/>
        </p:nvSpPr>
        <p:spPr>
          <a:xfrm>
            <a:off x="2030575" y="3453563"/>
            <a:ext cx="2616600" cy="13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Transmission Control Protocol (TCP):  </a:t>
            </a:r>
            <a:r>
              <a:rPr lang="en">
                <a:solidFill>
                  <a:schemeClr val="dk1"/>
                </a:solidFill>
                <a:latin typeface="Proxima Nova"/>
                <a:ea typeface="Proxima Nova"/>
                <a:cs typeface="Proxima Nova"/>
                <a:sym typeface="Proxima Nova"/>
              </a:rPr>
              <a:t>A protocol for sending packets that does error-checking to ensure all packets are received and properly ordered</a:t>
            </a:r>
            <a:endParaRPr>
              <a:solidFill>
                <a:schemeClr val="dk1"/>
              </a:solidFill>
              <a:latin typeface="Proxima Nova"/>
              <a:ea typeface="Proxima Nova"/>
              <a:cs typeface="Proxima Nova"/>
              <a:sym typeface="Proxima Nova"/>
            </a:endParaRPr>
          </a:p>
        </p:txBody>
      </p:sp>
      <p:sp>
        <p:nvSpPr>
          <p:cNvPr id="746" name="Google Shape;746;p102"/>
          <p:cNvSpPr txBox="1"/>
          <p:nvPr/>
        </p:nvSpPr>
        <p:spPr>
          <a:xfrm>
            <a:off x="6559875" y="3383075"/>
            <a:ext cx="2460300" cy="18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User Datagram Protocol (UDP):  </a:t>
            </a:r>
            <a:r>
              <a:rPr lang="en">
                <a:solidFill>
                  <a:schemeClr val="dk1"/>
                </a:solidFill>
                <a:latin typeface="Proxima Nova"/>
                <a:ea typeface="Proxima Nova"/>
                <a:cs typeface="Proxima Nova"/>
                <a:sym typeface="Proxima Nova"/>
              </a:rPr>
              <a:t>A protocol for sending packets quickly with minimal error-checking and no resending of dropped packets</a:t>
            </a:r>
            <a:endParaRPr>
              <a:solidFill>
                <a:schemeClr val="dk1"/>
              </a:solidFill>
              <a:latin typeface="Proxima Nova"/>
              <a:ea typeface="Proxima Nova"/>
              <a:cs typeface="Proxima Nova"/>
              <a:sym typeface="Proxima Nova"/>
            </a:endParaRPr>
          </a:p>
        </p:txBody>
      </p:sp>
      <p:pic>
        <p:nvPicPr>
          <p:cNvPr id="747" name="Google Shape;747;p102"/>
          <p:cNvPicPr preferRelativeResize="0"/>
          <p:nvPr/>
        </p:nvPicPr>
        <p:blipFill>
          <a:blip r:embed="rId6">
            <a:alphaModFix/>
          </a:blip>
          <a:stretch>
            <a:fillRect/>
          </a:stretch>
        </p:blipFill>
        <p:spPr>
          <a:xfrm>
            <a:off x="4351275" y="448853"/>
            <a:ext cx="2166901" cy="816834"/>
          </a:xfrm>
          <a:prstGeom prst="rect">
            <a:avLst/>
          </a:prstGeom>
          <a:noFill/>
          <a:ln>
            <a:noFill/>
          </a:ln>
        </p:spPr>
      </p:pic>
      <p:pic>
        <p:nvPicPr>
          <p:cNvPr id="748" name="Google Shape;748;p102"/>
          <p:cNvPicPr preferRelativeResize="0"/>
          <p:nvPr/>
        </p:nvPicPr>
        <p:blipFill>
          <a:blip r:embed="rId7">
            <a:alphaModFix/>
          </a:blip>
          <a:stretch>
            <a:fillRect/>
          </a:stretch>
        </p:blipFill>
        <p:spPr>
          <a:xfrm>
            <a:off x="280800" y="3087822"/>
            <a:ext cx="1601100" cy="2055684"/>
          </a:xfrm>
          <a:prstGeom prst="rect">
            <a:avLst/>
          </a:prstGeom>
          <a:noFill/>
          <a:ln>
            <a:noFill/>
          </a:ln>
        </p:spPr>
      </p:pic>
      <p:pic>
        <p:nvPicPr>
          <p:cNvPr id="749" name="Google Shape;749;p102"/>
          <p:cNvPicPr preferRelativeResize="0"/>
          <p:nvPr/>
        </p:nvPicPr>
        <p:blipFill>
          <a:blip r:embed="rId8">
            <a:alphaModFix/>
          </a:blip>
          <a:stretch>
            <a:fillRect/>
          </a:stretch>
        </p:blipFill>
        <p:spPr>
          <a:xfrm>
            <a:off x="5164819" y="4054171"/>
            <a:ext cx="1263848" cy="480893"/>
          </a:xfrm>
          <a:prstGeom prst="rect">
            <a:avLst/>
          </a:prstGeom>
          <a:noFill/>
          <a:ln>
            <a:noFill/>
          </a:ln>
        </p:spPr>
      </p:pic>
      <p:pic>
        <p:nvPicPr>
          <p:cNvPr id="750" name="Google Shape;750;p102"/>
          <p:cNvPicPr preferRelativeResize="0"/>
          <p:nvPr/>
        </p:nvPicPr>
        <p:blipFill>
          <a:blip r:embed="rId9">
            <a:alphaModFix/>
          </a:blip>
          <a:stretch>
            <a:fillRect/>
          </a:stretch>
        </p:blipFill>
        <p:spPr>
          <a:xfrm>
            <a:off x="4987750" y="3776479"/>
            <a:ext cx="277693" cy="277692"/>
          </a:xfrm>
          <a:prstGeom prst="rect">
            <a:avLst/>
          </a:prstGeom>
          <a:noFill/>
          <a:ln>
            <a:noFill/>
          </a:ln>
        </p:spPr>
      </p:pic>
      <p:cxnSp>
        <p:nvCxnSpPr>
          <p:cNvPr id="751" name="Google Shape;751;p102"/>
          <p:cNvCxnSpPr>
            <a:stCxn id="750" idx="3"/>
          </p:cNvCxnSpPr>
          <p:nvPr/>
        </p:nvCxnSpPr>
        <p:spPr>
          <a:xfrm>
            <a:off x="5265443" y="3915325"/>
            <a:ext cx="299400" cy="0"/>
          </a:xfrm>
          <a:prstGeom prst="straightConnector1">
            <a:avLst/>
          </a:prstGeom>
          <a:noFill/>
          <a:ln cap="flat" cmpd="sng" w="28575">
            <a:solidFill>
              <a:srgbClr val="FF9900"/>
            </a:solidFill>
            <a:prstDash val="solid"/>
            <a:round/>
            <a:headEnd len="med" w="med" type="none"/>
            <a:tailEnd len="med" w="med" type="triangle"/>
          </a:ln>
        </p:spPr>
      </p:cxnSp>
      <p:pic>
        <p:nvPicPr>
          <p:cNvPr id="752" name="Google Shape;752;p102"/>
          <p:cNvPicPr preferRelativeResize="0"/>
          <p:nvPr/>
        </p:nvPicPr>
        <p:blipFill>
          <a:blip r:embed="rId9">
            <a:alphaModFix/>
          </a:blip>
          <a:stretch>
            <a:fillRect/>
          </a:stretch>
        </p:blipFill>
        <p:spPr>
          <a:xfrm>
            <a:off x="5201559" y="3458795"/>
            <a:ext cx="277693" cy="277692"/>
          </a:xfrm>
          <a:prstGeom prst="rect">
            <a:avLst/>
          </a:prstGeom>
          <a:noFill/>
          <a:ln>
            <a:noFill/>
          </a:ln>
        </p:spPr>
      </p:pic>
      <p:cxnSp>
        <p:nvCxnSpPr>
          <p:cNvPr id="753" name="Google Shape;753;p102"/>
          <p:cNvCxnSpPr>
            <a:stCxn id="752" idx="3"/>
          </p:cNvCxnSpPr>
          <p:nvPr/>
        </p:nvCxnSpPr>
        <p:spPr>
          <a:xfrm>
            <a:off x="5479252" y="3597641"/>
            <a:ext cx="299400" cy="0"/>
          </a:xfrm>
          <a:prstGeom prst="straightConnector1">
            <a:avLst/>
          </a:prstGeom>
          <a:noFill/>
          <a:ln cap="flat" cmpd="sng" w="28575">
            <a:solidFill>
              <a:srgbClr val="FF9900"/>
            </a:solidFill>
            <a:prstDash val="solid"/>
            <a:round/>
            <a:headEnd len="med" w="med" type="none"/>
            <a:tailEnd len="med" w="med" type="triangle"/>
          </a:ln>
        </p:spPr>
      </p:cxnSp>
      <p:pic>
        <p:nvPicPr>
          <p:cNvPr id="754" name="Google Shape;754;p102"/>
          <p:cNvPicPr preferRelativeResize="0"/>
          <p:nvPr/>
        </p:nvPicPr>
        <p:blipFill>
          <a:blip r:embed="rId9">
            <a:alphaModFix/>
          </a:blip>
          <a:stretch>
            <a:fillRect/>
          </a:stretch>
        </p:blipFill>
        <p:spPr>
          <a:xfrm>
            <a:off x="5609624" y="3664238"/>
            <a:ext cx="277693" cy="277692"/>
          </a:xfrm>
          <a:prstGeom prst="rect">
            <a:avLst/>
          </a:prstGeom>
          <a:noFill/>
          <a:ln>
            <a:noFill/>
          </a:ln>
        </p:spPr>
      </p:pic>
      <p:cxnSp>
        <p:nvCxnSpPr>
          <p:cNvPr id="755" name="Google Shape;755;p102"/>
          <p:cNvCxnSpPr>
            <a:stCxn id="754" idx="3"/>
          </p:cNvCxnSpPr>
          <p:nvPr/>
        </p:nvCxnSpPr>
        <p:spPr>
          <a:xfrm>
            <a:off x="5887317" y="3803084"/>
            <a:ext cx="299400" cy="0"/>
          </a:xfrm>
          <a:prstGeom prst="straightConnector1">
            <a:avLst/>
          </a:prstGeom>
          <a:noFill/>
          <a:ln cap="flat" cmpd="sng" w="28575">
            <a:solidFill>
              <a:srgbClr val="FF9900"/>
            </a:solidFill>
            <a:prstDash val="solid"/>
            <a:round/>
            <a:headEnd len="med" w="med" type="none"/>
            <a:tailEnd len="med" w="med" type="triangle"/>
          </a:ln>
        </p:spPr>
      </p:cxnSp>
      <p:grpSp>
        <p:nvGrpSpPr>
          <p:cNvPr id="756" name="Google Shape;756;p102"/>
          <p:cNvGrpSpPr/>
          <p:nvPr/>
        </p:nvGrpSpPr>
        <p:grpSpPr>
          <a:xfrm>
            <a:off x="4987743" y="4497625"/>
            <a:ext cx="631840" cy="492194"/>
            <a:chOff x="340675" y="3890925"/>
            <a:chExt cx="1155734" cy="900299"/>
          </a:xfrm>
        </p:grpSpPr>
        <p:pic>
          <p:nvPicPr>
            <p:cNvPr id="757" name="Google Shape;757;p102"/>
            <p:cNvPicPr preferRelativeResize="0"/>
            <p:nvPr/>
          </p:nvPicPr>
          <p:blipFill>
            <a:blip r:embed="rId9">
              <a:alphaModFix/>
            </a:blip>
            <a:stretch>
              <a:fillRect/>
            </a:stretch>
          </p:blipFill>
          <p:spPr>
            <a:xfrm>
              <a:off x="340675" y="3890925"/>
              <a:ext cx="507925" cy="507925"/>
            </a:xfrm>
            <a:prstGeom prst="rect">
              <a:avLst/>
            </a:prstGeom>
            <a:noFill/>
            <a:ln>
              <a:noFill/>
            </a:ln>
          </p:spPr>
        </p:pic>
        <p:sp>
          <p:nvSpPr>
            <p:cNvPr id="758" name="Google Shape;758;p102"/>
            <p:cNvSpPr/>
            <p:nvPr/>
          </p:nvSpPr>
          <p:spPr>
            <a:xfrm>
              <a:off x="847307" y="4112284"/>
              <a:ext cx="513150" cy="453800"/>
            </a:xfrm>
            <a:custGeom>
              <a:rect b="b" l="l" r="r" t="t"/>
              <a:pathLst>
                <a:path extrusionOk="0" h="18152" w="20526">
                  <a:moveTo>
                    <a:pt x="0" y="967"/>
                  </a:moveTo>
                  <a:cubicBezTo>
                    <a:pt x="2228" y="1047"/>
                    <a:pt x="9945" y="-1419"/>
                    <a:pt x="13366" y="1445"/>
                  </a:cubicBezTo>
                  <a:cubicBezTo>
                    <a:pt x="16787" y="4309"/>
                    <a:pt x="19333" y="15368"/>
                    <a:pt x="20526" y="18152"/>
                  </a:cubicBezTo>
                </a:path>
              </a:pathLst>
            </a:custGeom>
            <a:noFill/>
            <a:ln cap="flat" cmpd="sng" w="28575">
              <a:solidFill>
                <a:srgbClr val="FF0000"/>
              </a:solidFill>
              <a:prstDash val="dash"/>
              <a:round/>
              <a:headEnd len="med" w="med" type="none"/>
              <a:tailEnd len="med" w="med" type="none"/>
            </a:ln>
          </p:spPr>
        </p:sp>
        <p:sp>
          <p:nvSpPr>
            <p:cNvPr id="759" name="Google Shape;759;p102"/>
            <p:cNvSpPr txBox="1"/>
            <p:nvPr/>
          </p:nvSpPr>
          <p:spPr>
            <a:xfrm>
              <a:off x="1175409" y="4337324"/>
              <a:ext cx="3210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0000"/>
                  </a:solidFill>
                  <a:latin typeface="Consolas"/>
                  <a:ea typeface="Consolas"/>
                  <a:cs typeface="Consolas"/>
                  <a:sym typeface="Consolas"/>
                </a:rPr>
                <a:t>X</a:t>
              </a:r>
              <a:endParaRPr b="1" sz="1900">
                <a:solidFill>
                  <a:srgbClr val="FF0000"/>
                </a:solidFill>
                <a:latin typeface="Consolas"/>
                <a:ea typeface="Consolas"/>
                <a:cs typeface="Consolas"/>
                <a:sym typeface="Consolas"/>
              </a:endParaRPr>
            </a:p>
          </p:txBody>
        </p:sp>
      </p:grpSp>
      <p:grpSp>
        <p:nvGrpSpPr>
          <p:cNvPr id="760" name="Google Shape;760;p102"/>
          <p:cNvGrpSpPr/>
          <p:nvPr/>
        </p:nvGrpSpPr>
        <p:grpSpPr>
          <a:xfrm>
            <a:off x="5564930" y="4534994"/>
            <a:ext cx="631840" cy="492194"/>
            <a:chOff x="340675" y="3890925"/>
            <a:chExt cx="1155734" cy="900299"/>
          </a:xfrm>
        </p:grpSpPr>
        <p:pic>
          <p:nvPicPr>
            <p:cNvPr id="761" name="Google Shape;761;p102"/>
            <p:cNvPicPr preferRelativeResize="0"/>
            <p:nvPr/>
          </p:nvPicPr>
          <p:blipFill>
            <a:blip r:embed="rId9">
              <a:alphaModFix/>
            </a:blip>
            <a:stretch>
              <a:fillRect/>
            </a:stretch>
          </p:blipFill>
          <p:spPr>
            <a:xfrm>
              <a:off x="340675" y="3890925"/>
              <a:ext cx="507925" cy="507925"/>
            </a:xfrm>
            <a:prstGeom prst="rect">
              <a:avLst/>
            </a:prstGeom>
            <a:noFill/>
            <a:ln>
              <a:noFill/>
            </a:ln>
          </p:spPr>
        </p:pic>
        <p:sp>
          <p:nvSpPr>
            <p:cNvPr id="762" name="Google Shape;762;p102"/>
            <p:cNvSpPr/>
            <p:nvPr/>
          </p:nvSpPr>
          <p:spPr>
            <a:xfrm>
              <a:off x="847307" y="4112284"/>
              <a:ext cx="513150" cy="453800"/>
            </a:xfrm>
            <a:custGeom>
              <a:rect b="b" l="l" r="r" t="t"/>
              <a:pathLst>
                <a:path extrusionOk="0" h="18152" w="20526">
                  <a:moveTo>
                    <a:pt x="0" y="967"/>
                  </a:moveTo>
                  <a:cubicBezTo>
                    <a:pt x="2228" y="1047"/>
                    <a:pt x="9945" y="-1419"/>
                    <a:pt x="13366" y="1445"/>
                  </a:cubicBezTo>
                  <a:cubicBezTo>
                    <a:pt x="16787" y="4309"/>
                    <a:pt x="19333" y="15368"/>
                    <a:pt x="20526" y="18152"/>
                  </a:cubicBezTo>
                </a:path>
              </a:pathLst>
            </a:custGeom>
            <a:noFill/>
            <a:ln cap="flat" cmpd="sng" w="28575">
              <a:solidFill>
                <a:srgbClr val="FF0000"/>
              </a:solidFill>
              <a:prstDash val="dash"/>
              <a:round/>
              <a:headEnd len="med" w="med" type="none"/>
              <a:tailEnd len="med" w="med" type="none"/>
            </a:ln>
          </p:spPr>
        </p:sp>
        <p:sp>
          <p:nvSpPr>
            <p:cNvPr id="763" name="Google Shape;763;p102"/>
            <p:cNvSpPr txBox="1"/>
            <p:nvPr/>
          </p:nvSpPr>
          <p:spPr>
            <a:xfrm>
              <a:off x="1175409" y="4337324"/>
              <a:ext cx="3210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0000"/>
                  </a:solidFill>
                  <a:latin typeface="Consolas"/>
                  <a:ea typeface="Consolas"/>
                  <a:cs typeface="Consolas"/>
                  <a:sym typeface="Consolas"/>
                </a:rPr>
                <a:t>X</a:t>
              </a:r>
              <a:endParaRPr b="1" sz="1900">
                <a:solidFill>
                  <a:srgbClr val="FF0000"/>
                </a:solidFill>
                <a:latin typeface="Consolas"/>
                <a:ea typeface="Consolas"/>
                <a:cs typeface="Consolas"/>
                <a:sym typeface="Consolas"/>
              </a:endParaRPr>
            </a:p>
          </p:txBody>
        </p:sp>
      </p:grpSp>
      <p:pic>
        <p:nvPicPr>
          <p:cNvPr id="764" name="Google Shape;764;p102"/>
          <p:cNvPicPr preferRelativeResize="0"/>
          <p:nvPr/>
        </p:nvPicPr>
        <p:blipFill>
          <a:blip r:embed="rId9">
            <a:alphaModFix/>
          </a:blip>
          <a:stretch>
            <a:fillRect/>
          </a:stretch>
        </p:blipFill>
        <p:spPr>
          <a:xfrm>
            <a:off x="5426937" y="3204175"/>
            <a:ext cx="277693" cy="277692"/>
          </a:xfrm>
          <a:prstGeom prst="rect">
            <a:avLst/>
          </a:prstGeom>
          <a:noFill/>
          <a:ln>
            <a:noFill/>
          </a:ln>
        </p:spPr>
      </p:pic>
      <p:cxnSp>
        <p:nvCxnSpPr>
          <p:cNvPr id="765" name="Google Shape;765;p102"/>
          <p:cNvCxnSpPr>
            <a:stCxn id="764" idx="3"/>
          </p:cNvCxnSpPr>
          <p:nvPr/>
        </p:nvCxnSpPr>
        <p:spPr>
          <a:xfrm>
            <a:off x="5704630" y="3343021"/>
            <a:ext cx="299400" cy="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9" name="Shape 769"/>
        <p:cNvGrpSpPr/>
        <p:nvPr/>
      </p:nvGrpSpPr>
      <p:grpSpPr>
        <a:xfrm>
          <a:off x="0" y="0"/>
          <a:ext cx="0" cy="0"/>
          <a:chOff x="0" y="0"/>
          <a:chExt cx="0" cy="0"/>
        </a:xfrm>
      </p:grpSpPr>
      <p:sp>
        <p:nvSpPr>
          <p:cNvPr id="770" name="Google Shape;770;p103"/>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chemeClr val="lt1"/>
                </a:solidFill>
                <a:latin typeface="Proxima Nova"/>
                <a:ea typeface="Proxima Nova"/>
                <a:cs typeface="Proxima Nova"/>
                <a:sym typeface="Proxima Nova"/>
              </a:rPr>
              <a:t>Unit 2 - Lesson 6</a:t>
            </a:r>
            <a:endParaRPr b="1" sz="3600">
              <a:solidFill>
                <a:schemeClr val="lt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b="1" lang="en" sz="3600">
                <a:solidFill>
                  <a:schemeClr val="lt1"/>
                </a:solidFill>
                <a:latin typeface="Proxima Nova"/>
                <a:ea typeface="Proxima Nova"/>
                <a:cs typeface="Proxima Nova"/>
                <a:sym typeface="Proxima Nova"/>
              </a:rPr>
              <a:t>HTTP and DNS</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168" name="Google Shape;168;p32"/>
          <p:cNvGrpSpPr/>
          <p:nvPr/>
        </p:nvGrpSpPr>
        <p:grpSpPr>
          <a:xfrm>
            <a:off x="8318125" y="86900"/>
            <a:ext cx="747550" cy="183300"/>
            <a:chOff x="7547375" y="86900"/>
            <a:chExt cx="747550" cy="183300"/>
          </a:xfrm>
        </p:grpSpPr>
        <p:sp>
          <p:nvSpPr>
            <p:cNvPr id="169" name="Google Shape;169;p32"/>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2"/>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2"/>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What is the internet?  Short answer: a distributed packet-switched network.  This is the introduction video to the series, &quot;How the Internet Works&quot;.  Vint Cerf, one of the &quot;fathers of the internet&quot; explains the history of how the net and how no one person or organization is really in charge of it.  Watch the rest of the series to learn more: &#10;https://www.youtube.com/playlist?list=PLzdnOPI1iJNfMRZm5DDxco3UdsFegvuB7&#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Vxaw/" id="172" name="Google Shape;172;p32" title="What is the Internet?">
            <a:hlinkClick r:id="rId4"/>
          </p:cNvPr>
          <p:cNvPicPr preferRelativeResize="0"/>
          <p:nvPr/>
        </p:nvPicPr>
        <p:blipFill>
          <a:blip r:embed="rId5">
            <a:alphaModFix/>
          </a:blip>
          <a:stretch>
            <a:fillRect/>
          </a:stretch>
        </p:blipFill>
        <p:spPr>
          <a:xfrm>
            <a:off x="1378033" y="352550"/>
            <a:ext cx="6387942" cy="4790950"/>
          </a:xfrm>
          <a:prstGeom prst="rect">
            <a:avLst/>
          </a:prstGeom>
          <a:noFill/>
          <a:ln>
            <a:noFill/>
          </a:ln>
        </p:spPr>
      </p:pic>
      <p:sp>
        <p:nvSpPr>
          <p:cNvPr id="173" name="Google Shape;173;p32"/>
          <p:cNvSpPr txBox="1"/>
          <p:nvPr/>
        </p:nvSpPr>
        <p:spPr>
          <a:xfrm>
            <a:off x="164500" y="619275"/>
            <a:ext cx="996600" cy="14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roxima Nova"/>
                <a:ea typeface="Proxima Nova"/>
                <a:cs typeface="Proxima Nova"/>
                <a:sym typeface="Proxima Nova"/>
              </a:rPr>
              <a:t>NOTE:</a:t>
            </a:r>
            <a:endParaRPr b="1" sz="1800">
              <a:latin typeface="Proxima Nova"/>
              <a:ea typeface="Proxima Nova"/>
              <a:cs typeface="Proxima Nova"/>
              <a:sym typeface="Proxima Nova"/>
            </a:endParaRPr>
          </a:p>
          <a:p>
            <a:pPr indent="0" lvl="0" marL="0" rtl="0" algn="l">
              <a:spcBef>
                <a:spcPts val="0"/>
              </a:spcBef>
              <a:spcAft>
                <a:spcPts val="0"/>
              </a:spcAft>
              <a:buNone/>
            </a:pPr>
            <a:r>
              <a:rPr b="1" lang="en" sz="1800">
                <a:latin typeface="Proxima Nova"/>
                <a:ea typeface="Proxima Nova"/>
                <a:cs typeface="Proxima Nova"/>
                <a:sym typeface="Proxima Nova"/>
              </a:rPr>
              <a:t>Stop at 1:30</a:t>
            </a:r>
            <a:endParaRPr b="1" sz="1800">
              <a:latin typeface="Proxima Nova"/>
              <a:ea typeface="Proxima Nova"/>
              <a:cs typeface="Proxima Nova"/>
              <a:sym typeface="Proxima Nova"/>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4" name="Shape 774"/>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8" name="Shape 778"/>
        <p:cNvGrpSpPr/>
        <p:nvPr/>
      </p:nvGrpSpPr>
      <p:grpSpPr>
        <a:xfrm>
          <a:off x="0" y="0"/>
          <a:ext cx="0" cy="0"/>
          <a:chOff x="0" y="0"/>
          <a:chExt cx="0" cy="0"/>
        </a:xfrm>
      </p:grpSpPr>
      <p:sp>
        <p:nvSpPr>
          <p:cNvPr id="779" name="Google Shape;779;p105"/>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6 - Warm Up</a:t>
            </a:r>
            <a:endParaRPr>
              <a:solidFill>
                <a:srgbClr val="FFFFFF"/>
              </a:solidFill>
            </a:endParaRPr>
          </a:p>
        </p:txBody>
      </p:sp>
      <p:sp>
        <p:nvSpPr>
          <p:cNvPr id="780" name="Google Shape;780;p105"/>
          <p:cNvSpPr txBox="1"/>
          <p:nvPr/>
        </p:nvSpPr>
        <p:spPr>
          <a:xfrm>
            <a:off x="255550" y="528700"/>
            <a:ext cx="5650200" cy="41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Do This:</a:t>
            </a:r>
            <a:r>
              <a:rPr lang="en" sz="2400">
                <a:solidFill>
                  <a:schemeClr val="dk1"/>
                </a:solidFill>
                <a:latin typeface="Proxima Nova"/>
                <a:ea typeface="Proxima Nova"/>
                <a:cs typeface="Proxima Nova"/>
                <a:sym typeface="Proxima Nova"/>
              </a:rPr>
              <a:t> Create a list in your journal of every one of your classmates IP addresses. The only rules:</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You may walk around the room</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You may share information with classmates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You may talk / share information with only ONE classmate at a time.</a:t>
            </a:r>
            <a:endParaRPr sz="2400">
              <a:solidFill>
                <a:schemeClr val="dk1"/>
              </a:solidFill>
              <a:latin typeface="Proxima Nova"/>
              <a:ea typeface="Proxima Nova"/>
              <a:cs typeface="Proxima Nova"/>
              <a:sym typeface="Proxima Nova"/>
            </a:endParaRPr>
          </a:p>
        </p:txBody>
      </p:sp>
      <p:sp>
        <p:nvSpPr>
          <p:cNvPr id="781" name="Google Shape;781;p105"/>
          <p:cNvSpPr/>
          <p:nvPr/>
        </p:nvSpPr>
        <p:spPr>
          <a:xfrm>
            <a:off x="6039225" y="899950"/>
            <a:ext cx="2655300" cy="3577500"/>
          </a:xfrm>
          <a:prstGeom prst="foldedCorner">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2" name="Google Shape;782;p105"/>
          <p:cNvCxnSpPr/>
          <p:nvPr/>
        </p:nvCxnSpPr>
        <p:spPr>
          <a:xfrm>
            <a:off x="6216975" y="1499925"/>
            <a:ext cx="2255400" cy="0"/>
          </a:xfrm>
          <a:prstGeom prst="straightConnector1">
            <a:avLst/>
          </a:prstGeom>
          <a:noFill/>
          <a:ln cap="flat" cmpd="sng" w="9525">
            <a:solidFill>
              <a:schemeClr val="dk2"/>
            </a:solidFill>
            <a:prstDash val="solid"/>
            <a:round/>
            <a:headEnd len="med" w="med" type="none"/>
            <a:tailEnd len="med" w="med" type="none"/>
          </a:ln>
        </p:spPr>
      </p:cxnSp>
      <p:cxnSp>
        <p:nvCxnSpPr>
          <p:cNvPr id="783" name="Google Shape;783;p105"/>
          <p:cNvCxnSpPr/>
          <p:nvPr/>
        </p:nvCxnSpPr>
        <p:spPr>
          <a:xfrm>
            <a:off x="7366875" y="976150"/>
            <a:ext cx="0" cy="3344400"/>
          </a:xfrm>
          <a:prstGeom prst="straightConnector1">
            <a:avLst/>
          </a:prstGeom>
          <a:noFill/>
          <a:ln cap="flat" cmpd="sng" w="9525">
            <a:solidFill>
              <a:schemeClr val="dk2"/>
            </a:solidFill>
            <a:prstDash val="solid"/>
            <a:round/>
            <a:headEnd len="med" w="med" type="none"/>
            <a:tailEnd len="med" w="med" type="none"/>
          </a:ln>
        </p:spPr>
      </p:cxnSp>
      <p:sp>
        <p:nvSpPr>
          <p:cNvPr id="784" name="Google Shape;784;p105"/>
          <p:cNvSpPr txBox="1"/>
          <p:nvPr/>
        </p:nvSpPr>
        <p:spPr>
          <a:xfrm>
            <a:off x="6305875" y="1055500"/>
            <a:ext cx="9111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ng Soon"/>
                <a:ea typeface="Coming Soon"/>
                <a:cs typeface="Coming Soon"/>
                <a:sym typeface="Coming Soon"/>
              </a:rPr>
              <a:t>Name</a:t>
            </a:r>
            <a:endParaRPr>
              <a:latin typeface="Coming Soon"/>
              <a:ea typeface="Coming Soon"/>
              <a:cs typeface="Coming Soon"/>
              <a:sym typeface="Coming Soon"/>
            </a:endParaRPr>
          </a:p>
        </p:txBody>
      </p:sp>
      <p:sp>
        <p:nvSpPr>
          <p:cNvPr id="785" name="Google Shape;785;p105"/>
          <p:cNvSpPr txBox="1"/>
          <p:nvPr/>
        </p:nvSpPr>
        <p:spPr>
          <a:xfrm>
            <a:off x="7516775" y="1058650"/>
            <a:ext cx="11778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ng Soon"/>
                <a:ea typeface="Coming Soon"/>
                <a:cs typeface="Coming Soon"/>
                <a:sym typeface="Coming Soon"/>
              </a:rPr>
              <a:t>IP address</a:t>
            </a:r>
            <a:endParaRPr>
              <a:latin typeface="Coming Soon"/>
              <a:ea typeface="Coming Soon"/>
              <a:cs typeface="Coming Soon"/>
              <a:sym typeface="Coming Soon"/>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9" name="Shape 789"/>
        <p:cNvGrpSpPr/>
        <p:nvPr/>
      </p:nvGrpSpPr>
      <p:grpSpPr>
        <a:xfrm>
          <a:off x="0" y="0"/>
          <a:ext cx="0" cy="0"/>
          <a:chOff x="0" y="0"/>
          <a:chExt cx="0" cy="0"/>
        </a:xfrm>
      </p:grpSpPr>
      <p:sp>
        <p:nvSpPr>
          <p:cNvPr id="790" name="Google Shape;790;p106"/>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6 - Warm Up</a:t>
            </a:r>
            <a:endParaRPr>
              <a:solidFill>
                <a:srgbClr val="FFFFFF"/>
              </a:solidFill>
            </a:endParaRPr>
          </a:p>
        </p:txBody>
      </p:sp>
      <p:sp>
        <p:nvSpPr>
          <p:cNvPr id="791" name="Google Shape;791;p106"/>
          <p:cNvSpPr txBox="1"/>
          <p:nvPr/>
        </p:nvSpPr>
        <p:spPr>
          <a:xfrm>
            <a:off x="255550" y="528700"/>
            <a:ext cx="8439000" cy="25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Prompt:  </a:t>
            </a:r>
            <a:r>
              <a:rPr lang="en" sz="2400">
                <a:solidFill>
                  <a:schemeClr val="dk1"/>
                </a:solidFill>
                <a:latin typeface="Proxima Nova"/>
                <a:ea typeface="Proxima Nova"/>
                <a:cs typeface="Proxima Nova"/>
                <a:sym typeface="Proxima Nova"/>
              </a:rPr>
              <a:t>Discuss with your classmates the following prompts</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Why do you think I was switching your classmates’ IP addresses?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If IP addresses can change, is there a better way for everyone to know everyone else’s IP address?</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5" name="Shape 795"/>
        <p:cNvGrpSpPr/>
        <p:nvPr/>
      </p:nvGrpSpPr>
      <p:grpSpPr>
        <a:xfrm>
          <a:off x="0" y="0"/>
          <a:ext cx="0" cy="0"/>
          <a:chOff x="0" y="0"/>
          <a:chExt cx="0" cy="0"/>
        </a:xfrm>
      </p:grpSpPr>
      <p:sp>
        <p:nvSpPr>
          <p:cNvPr id="796" name="Google Shape;796;p107"/>
          <p:cNvSpPr txBox="1"/>
          <p:nvPr/>
        </p:nvSpPr>
        <p:spPr>
          <a:xfrm>
            <a:off x="0" y="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6 - Warm Up</a:t>
            </a:r>
            <a:endParaRPr>
              <a:solidFill>
                <a:srgbClr val="FFFFFF"/>
              </a:solidFill>
            </a:endParaRPr>
          </a:p>
        </p:txBody>
      </p:sp>
      <p:sp>
        <p:nvSpPr>
          <p:cNvPr id="797" name="Google Shape;797;p107"/>
          <p:cNvSpPr txBox="1"/>
          <p:nvPr/>
        </p:nvSpPr>
        <p:spPr>
          <a:xfrm>
            <a:off x="255550" y="528700"/>
            <a:ext cx="8617800" cy="427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Proxima Nova"/>
                <a:ea typeface="Proxima Nova"/>
                <a:cs typeface="Proxima Nova"/>
                <a:sym typeface="Proxima Nova"/>
              </a:rPr>
              <a:t>If we want the Internet to scale up to billions of devices, then we need a better way to figure out one another’s IP addresses!</a:t>
            </a:r>
            <a:endParaRPr sz="3000">
              <a:solidFill>
                <a:schemeClr val="dk1"/>
              </a:solidFill>
              <a:latin typeface="Proxima Nova"/>
              <a:ea typeface="Proxima Nova"/>
              <a:cs typeface="Proxima Nova"/>
              <a:sym typeface="Proxima Nova"/>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1" name="Shape 801"/>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5" name="Shape 805"/>
        <p:cNvGrpSpPr/>
        <p:nvPr/>
      </p:nvGrpSpPr>
      <p:grpSpPr>
        <a:xfrm>
          <a:off x="0" y="0"/>
          <a:ext cx="0" cy="0"/>
          <a:chOff x="0" y="0"/>
          <a:chExt cx="0" cy="0"/>
        </a:xfrm>
      </p:grpSpPr>
      <p:sp>
        <p:nvSpPr>
          <p:cNvPr id="806" name="Google Shape;806;p109"/>
          <p:cNvSpPr txBox="1"/>
          <p:nvPr/>
        </p:nvSpPr>
        <p:spPr>
          <a:xfrm>
            <a:off x="255550" y="528700"/>
            <a:ext cx="8439000" cy="25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Prompt:</a:t>
            </a:r>
            <a:r>
              <a:rPr lang="en" sz="2400">
                <a:solidFill>
                  <a:schemeClr val="dk1"/>
                </a:solidFill>
                <a:latin typeface="Proxima Nova"/>
                <a:ea typeface="Proxima Nova"/>
                <a:cs typeface="Proxima Nova"/>
                <a:sym typeface="Proxima Nova"/>
              </a:rPr>
              <a:t> As we watch the following video take notes in your journal on:</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solve the problem of translating domain names like example.com into IP addresses?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help the Internet scale?</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0" name="Shape 810"/>
        <p:cNvGrpSpPr/>
        <p:nvPr/>
      </p:nvGrpSpPr>
      <p:grpSpPr>
        <a:xfrm>
          <a:off x="0" y="0"/>
          <a:ext cx="0" cy="0"/>
          <a:chOff x="0" y="0"/>
          <a:chExt cx="0" cy="0"/>
        </a:xfrm>
      </p:grpSpPr>
      <p:sp>
        <p:nvSpPr>
          <p:cNvPr id="811" name="Google Shape;811;p110"/>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6 - Activity</a:t>
            </a:r>
            <a:endParaRPr>
              <a:solidFill>
                <a:srgbClr val="FFFFFF"/>
              </a:solidFill>
            </a:endParaRPr>
          </a:p>
        </p:txBody>
      </p:sp>
      <p:grpSp>
        <p:nvGrpSpPr>
          <p:cNvPr id="812" name="Google Shape;812;p110"/>
          <p:cNvGrpSpPr/>
          <p:nvPr/>
        </p:nvGrpSpPr>
        <p:grpSpPr>
          <a:xfrm>
            <a:off x="8318125" y="86900"/>
            <a:ext cx="747550" cy="183300"/>
            <a:chOff x="7547375" y="86900"/>
            <a:chExt cx="747550" cy="183300"/>
          </a:xfrm>
        </p:grpSpPr>
        <p:sp>
          <p:nvSpPr>
            <p:cNvPr id="813" name="Google Shape;813;p110"/>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0"/>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0"/>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co-founder of the Internet (!) Vint Cerf and software engineer Paola Mejia take us through the ins and outs of how networks talk to each other and what makes the Internet tick.&#10;&#10;Start learning at http://code.org/ &#10;&#10;Help us translate into your language: http://code.org/translate/videos&#10;&#10;Stay in touch with us!&#10;• on Twitter https://twitter.com/codeorg&#10;• on Facebook https://www.facebook.com/Code.org&#10;• on Instagram https://instagram.com/codeorg&#10;• on Tumblr https://blog.code.org &#10;• on LinkedIn https://www.linkedin.com/company/code...&#10;• on Google+ https://google.com/+codeorg&#10;&#10;Help us caption &amp; translate this video!&#10;&#10;http://amara.org/v/HGaQ/" id="816" name="Google Shape;816;p110" title="The Internet: IP Addresses &amp; DNS">
            <a:hlinkClick r:id="rId4"/>
          </p:cNvPr>
          <p:cNvPicPr preferRelativeResize="0"/>
          <p:nvPr/>
        </p:nvPicPr>
        <p:blipFill>
          <a:blip r:embed="rId5">
            <a:alphaModFix/>
          </a:blip>
          <a:stretch>
            <a:fillRect/>
          </a:stretch>
        </p:blipFill>
        <p:spPr>
          <a:xfrm>
            <a:off x="0" y="352550"/>
            <a:ext cx="6387916" cy="4790950"/>
          </a:xfrm>
          <a:prstGeom prst="rect">
            <a:avLst/>
          </a:prstGeom>
          <a:noFill/>
          <a:ln>
            <a:noFill/>
          </a:ln>
        </p:spPr>
      </p:pic>
      <p:sp>
        <p:nvSpPr>
          <p:cNvPr id="817" name="Google Shape;817;p110"/>
          <p:cNvSpPr txBox="1"/>
          <p:nvPr/>
        </p:nvSpPr>
        <p:spPr>
          <a:xfrm>
            <a:off x="6558000" y="2912350"/>
            <a:ext cx="2586000" cy="195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How does the DNS solve the problem of translating domain names like example.com into IP addresses? </a:t>
            </a:r>
            <a:endParaRPr>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How does the DNS help the Internet scale?</a:t>
            </a:r>
            <a:endParaRPr/>
          </a:p>
        </p:txBody>
      </p:sp>
      <p:grpSp>
        <p:nvGrpSpPr>
          <p:cNvPr id="818" name="Google Shape;818;p110"/>
          <p:cNvGrpSpPr/>
          <p:nvPr/>
        </p:nvGrpSpPr>
        <p:grpSpPr>
          <a:xfrm>
            <a:off x="7057241" y="796800"/>
            <a:ext cx="1727858" cy="1727858"/>
            <a:chOff x="5923709" y="2692968"/>
            <a:chExt cx="2368876" cy="2368876"/>
          </a:xfrm>
        </p:grpSpPr>
        <p:pic>
          <p:nvPicPr>
            <p:cNvPr id="819" name="Google Shape;819;p110"/>
            <p:cNvPicPr preferRelativeResize="0"/>
            <p:nvPr/>
          </p:nvPicPr>
          <p:blipFill>
            <a:blip r:embed="rId6">
              <a:alphaModFix/>
            </a:blip>
            <a:stretch>
              <a:fillRect/>
            </a:stretch>
          </p:blipFill>
          <p:spPr>
            <a:xfrm>
              <a:off x="5923709" y="2692968"/>
              <a:ext cx="2368876" cy="2368876"/>
            </a:xfrm>
            <a:prstGeom prst="rect">
              <a:avLst/>
            </a:prstGeom>
            <a:noFill/>
            <a:ln>
              <a:noFill/>
            </a:ln>
          </p:spPr>
        </p:pic>
        <p:sp>
          <p:nvSpPr>
            <p:cNvPr id="820" name="Google Shape;820;p110"/>
            <p:cNvSpPr txBox="1"/>
            <p:nvPr/>
          </p:nvSpPr>
          <p:spPr>
            <a:xfrm>
              <a:off x="6852159" y="3193243"/>
              <a:ext cx="985800" cy="750000"/>
            </a:xfrm>
            <a:prstGeom prst="rect">
              <a:avLst/>
            </a:prstGeom>
            <a:solidFill>
              <a:srgbClr val="7665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3F3F3"/>
                  </a:solidFill>
                  <a:latin typeface="Coming Soon"/>
                  <a:ea typeface="Coming Soon"/>
                  <a:cs typeface="Coming Soon"/>
                  <a:sym typeface="Coming Soon"/>
                </a:rPr>
                <a:t>AP CSP</a:t>
              </a:r>
              <a:endParaRPr sz="1200">
                <a:solidFill>
                  <a:srgbClr val="F3F3F3"/>
                </a:solidFill>
                <a:latin typeface="Coming Soon"/>
                <a:ea typeface="Coming Soon"/>
                <a:cs typeface="Coming Soon"/>
                <a:sym typeface="Coming Soon"/>
              </a:endParaRPr>
            </a:p>
            <a:p>
              <a:pPr indent="0" lvl="0" marL="0" rtl="0" algn="ctr">
                <a:spcBef>
                  <a:spcPts val="0"/>
                </a:spcBef>
                <a:spcAft>
                  <a:spcPts val="0"/>
                </a:spcAft>
                <a:buNone/>
              </a:pPr>
              <a:r>
                <a:rPr lang="en" sz="1200">
                  <a:solidFill>
                    <a:srgbClr val="F3F3F3"/>
                  </a:solidFill>
                  <a:latin typeface="Coming Soon"/>
                  <a:ea typeface="Coming Soon"/>
                  <a:cs typeface="Coming Soon"/>
                  <a:sym typeface="Coming Soon"/>
                </a:rPr>
                <a:t>Journal</a:t>
              </a:r>
              <a:endParaRPr sz="1200">
                <a:solidFill>
                  <a:srgbClr val="F3F3F3"/>
                </a:solidFill>
                <a:latin typeface="Coming Soon"/>
                <a:ea typeface="Coming Soon"/>
                <a:cs typeface="Coming Soon"/>
                <a:sym typeface="Coming Soon"/>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4" name="Shape 824"/>
        <p:cNvGrpSpPr/>
        <p:nvPr/>
      </p:nvGrpSpPr>
      <p:grpSpPr>
        <a:xfrm>
          <a:off x="0" y="0"/>
          <a:ext cx="0" cy="0"/>
          <a:chOff x="0" y="0"/>
          <a:chExt cx="0" cy="0"/>
        </a:xfrm>
      </p:grpSpPr>
      <p:sp>
        <p:nvSpPr>
          <p:cNvPr id="825" name="Google Shape;825;p111"/>
          <p:cNvSpPr txBox="1"/>
          <p:nvPr/>
        </p:nvSpPr>
        <p:spPr>
          <a:xfrm>
            <a:off x="255550" y="528700"/>
            <a:ext cx="84390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Prompt: </a:t>
            </a:r>
            <a:r>
              <a:rPr lang="en" sz="2400">
                <a:solidFill>
                  <a:schemeClr val="dk1"/>
                </a:solidFill>
                <a:latin typeface="Proxima Nova"/>
                <a:ea typeface="Proxima Nova"/>
                <a:cs typeface="Proxima Nova"/>
                <a:sym typeface="Proxima Nova"/>
              </a:rPr>
              <a:t>Discuss the following prompts with a partner:</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solve the problem of translating domain names like example.com into IP addresses?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help the Internet scale?</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9" name="Shape 829"/>
        <p:cNvGrpSpPr/>
        <p:nvPr/>
      </p:nvGrpSpPr>
      <p:grpSpPr>
        <a:xfrm>
          <a:off x="0" y="0"/>
          <a:ext cx="0" cy="0"/>
          <a:chOff x="0" y="0"/>
          <a:chExt cx="0" cy="0"/>
        </a:xfrm>
      </p:grpSpPr>
      <p:sp>
        <p:nvSpPr>
          <p:cNvPr id="830" name="Google Shape;830;p112"/>
          <p:cNvSpPr txBox="1"/>
          <p:nvPr/>
        </p:nvSpPr>
        <p:spPr>
          <a:xfrm>
            <a:off x="255550" y="528700"/>
            <a:ext cx="8439000" cy="41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Proxima Nova"/>
                <a:ea typeface="Proxima Nova"/>
                <a:cs typeface="Proxima Nova"/>
                <a:sym typeface="Proxima Nova"/>
              </a:rPr>
              <a:t>Let’s go use the final version of the Internet Simulator </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2400">
                <a:solidFill>
                  <a:schemeClr val="dk1"/>
                </a:solidFill>
                <a:latin typeface="Proxima Nova"/>
                <a:ea typeface="Proxima Nova"/>
                <a:cs typeface="Proxima Nova"/>
                <a:sym typeface="Proxima Nova"/>
              </a:rPr>
              <a:t>This time we won’t cheat and ask out loud for one another’s IP addresses!</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Do This:</a:t>
            </a:r>
            <a:endParaRPr b="1"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b="1"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2400">
                <a:solidFill>
                  <a:schemeClr val="dk1"/>
                </a:solidFill>
                <a:latin typeface="Proxima Nova"/>
                <a:ea typeface="Proxima Nova"/>
                <a:cs typeface="Proxima Nova"/>
                <a:sym typeface="Proxima Nova"/>
              </a:rPr>
              <a:t>Go to Level 1 </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2400">
                <a:solidFill>
                  <a:schemeClr val="dk1"/>
                </a:solidFill>
                <a:latin typeface="Proxima Nova"/>
                <a:ea typeface="Proxima Nova"/>
                <a:cs typeface="Proxima Nova"/>
                <a:sym typeface="Proxima Nova"/>
              </a:rPr>
              <a:t>on Code Studio</a:t>
            </a:r>
            <a:endParaRPr sz="2400">
              <a:solidFill>
                <a:schemeClr val="dk1"/>
              </a:solidFill>
              <a:latin typeface="Proxima Nova"/>
              <a:ea typeface="Proxima Nova"/>
              <a:cs typeface="Proxima Nova"/>
              <a:sym typeface="Proxima Nova"/>
            </a:endParaRPr>
          </a:p>
        </p:txBody>
      </p:sp>
      <p:pic>
        <p:nvPicPr>
          <p:cNvPr id="831" name="Google Shape;831;p112"/>
          <p:cNvPicPr preferRelativeResize="0"/>
          <p:nvPr/>
        </p:nvPicPr>
        <p:blipFill>
          <a:blip r:embed="rId4">
            <a:alphaModFix/>
          </a:blip>
          <a:stretch>
            <a:fillRect/>
          </a:stretch>
        </p:blipFill>
        <p:spPr>
          <a:xfrm>
            <a:off x="438224" y="2441725"/>
            <a:ext cx="2683225" cy="2271075"/>
          </a:xfrm>
          <a:prstGeom prst="rect">
            <a:avLst/>
          </a:prstGeom>
          <a:noFill/>
          <a:ln>
            <a:noFill/>
          </a:ln>
        </p:spPr>
      </p:pic>
      <p:sp>
        <p:nvSpPr>
          <p:cNvPr id="832" name="Google Shape;832;p112"/>
          <p:cNvSpPr/>
          <p:nvPr/>
        </p:nvSpPr>
        <p:spPr>
          <a:xfrm>
            <a:off x="554525" y="3401775"/>
            <a:ext cx="2151600" cy="351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6" name="Shape 836"/>
        <p:cNvGrpSpPr/>
        <p:nvPr/>
      </p:nvGrpSpPr>
      <p:grpSpPr>
        <a:xfrm>
          <a:off x="0" y="0"/>
          <a:ext cx="0" cy="0"/>
          <a:chOff x="0" y="0"/>
          <a:chExt cx="0" cy="0"/>
        </a:xfrm>
      </p:grpSpPr>
      <p:sp>
        <p:nvSpPr>
          <p:cNvPr id="837" name="Google Shape;837;p113"/>
          <p:cNvSpPr txBox="1"/>
          <p:nvPr/>
        </p:nvSpPr>
        <p:spPr>
          <a:xfrm>
            <a:off x="255550" y="300100"/>
            <a:ext cx="5394900" cy="25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roxima Nova"/>
                <a:ea typeface="Proxima Nova"/>
                <a:cs typeface="Proxima Nova"/>
                <a:sym typeface="Proxima Nova"/>
              </a:rPr>
              <a:t>Do This:</a:t>
            </a:r>
            <a:endParaRPr sz="2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Log into this version of the Internet Simulator</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b="1" lang="en" sz="2000">
                <a:solidFill>
                  <a:schemeClr val="dk1"/>
                </a:solidFill>
                <a:latin typeface="Proxima Nova"/>
                <a:ea typeface="Proxima Nova"/>
                <a:cs typeface="Proxima Nova"/>
                <a:sym typeface="Proxima Nova"/>
              </a:rPr>
              <a:t>No talking at all</a:t>
            </a:r>
            <a:r>
              <a:rPr lang="en" sz="2000">
                <a:solidFill>
                  <a:schemeClr val="dk1"/>
                </a:solidFill>
                <a:latin typeface="Proxima Nova"/>
                <a:ea typeface="Proxima Nova"/>
                <a:cs typeface="Proxima Nova"/>
                <a:sym typeface="Proxima Nova"/>
              </a:rPr>
              <a:t>, not even to get your partner’s IP address</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Ask the DNS for the IP address of a user by sending </a:t>
            </a:r>
            <a:r>
              <a:rPr lang="en" sz="2000">
                <a:solidFill>
                  <a:schemeClr val="dk1"/>
                </a:solidFill>
                <a:latin typeface="Consolas"/>
                <a:ea typeface="Consolas"/>
                <a:cs typeface="Consolas"/>
                <a:sym typeface="Consolas"/>
              </a:rPr>
              <a:t>GET username</a:t>
            </a:r>
            <a:endParaRPr sz="2000">
              <a:solidFill>
                <a:schemeClr val="dk1"/>
              </a:solidFill>
              <a:latin typeface="Consolas"/>
              <a:ea typeface="Consolas"/>
              <a:cs typeface="Consolas"/>
              <a:sym typeface="Consolas"/>
            </a:endParaRPr>
          </a:p>
          <a:p>
            <a:pPr indent="-355600" lvl="0" marL="457200" rtl="0" algn="l">
              <a:spcBef>
                <a:spcPts val="0"/>
              </a:spcBef>
              <a:spcAft>
                <a:spcPts val="0"/>
              </a:spcAft>
              <a:buClr>
                <a:schemeClr val="dk1"/>
              </a:buClr>
              <a:buSzPts val="2000"/>
              <a:buFont typeface="Consolas"/>
              <a:buChar char="●"/>
            </a:pPr>
            <a:r>
              <a:rPr lang="en" sz="2000">
                <a:solidFill>
                  <a:schemeClr val="dk1"/>
                </a:solidFill>
                <a:latin typeface="Proxima Nova"/>
                <a:ea typeface="Proxima Nova"/>
                <a:cs typeface="Proxima Nova"/>
                <a:sym typeface="Proxima Nova"/>
              </a:rPr>
              <a:t>Use the IP address you get back to communicate with at least 2 friends. You can talk about</a:t>
            </a:r>
            <a:endParaRPr sz="2000">
              <a:solidFill>
                <a:schemeClr val="dk1"/>
              </a:solidFill>
              <a:latin typeface="Proxima Nova"/>
              <a:ea typeface="Proxima Nova"/>
              <a:cs typeface="Proxima Nova"/>
              <a:sym typeface="Proxima Nova"/>
            </a:endParaRPr>
          </a:p>
          <a:p>
            <a:pPr indent="-355600" lvl="1" marL="9144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In your ideal world what time would school start?</a:t>
            </a:r>
            <a:endParaRPr sz="2000">
              <a:solidFill>
                <a:schemeClr val="dk1"/>
              </a:solidFill>
              <a:latin typeface="Proxima Nova"/>
              <a:ea typeface="Proxima Nova"/>
              <a:cs typeface="Proxima Nova"/>
              <a:sym typeface="Proxima Nova"/>
            </a:endParaRPr>
          </a:p>
          <a:p>
            <a:pPr indent="-355600" lvl="1" marL="9144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What would you eat for your perfect meal?</a:t>
            </a:r>
            <a:endParaRPr sz="2000">
              <a:solidFill>
                <a:schemeClr val="dk1"/>
              </a:solidFill>
              <a:latin typeface="Proxima Nova"/>
              <a:ea typeface="Proxima Nova"/>
              <a:cs typeface="Proxima Nova"/>
              <a:sym typeface="Proxima Nova"/>
            </a:endParaRPr>
          </a:p>
        </p:txBody>
      </p:sp>
      <p:pic>
        <p:nvPicPr>
          <p:cNvPr id="838" name="Google Shape;838;p113"/>
          <p:cNvPicPr preferRelativeResize="0"/>
          <p:nvPr/>
        </p:nvPicPr>
        <p:blipFill>
          <a:blip r:embed="rId4">
            <a:alphaModFix/>
          </a:blip>
          <a:stretch>
            <a:fillRect/>
          </a:stretch>
        </p:blipFill>
        <p:spPr>
          <a:xfrm>
            <a:off x="5880375" y="616400"/>
            <a:ext cx="2452115" cy="3910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3"/>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1 - Activity</a:t>
            </a:r>
            <a:endParaRPr>
              <a:solidFill>
                <a:srgbClr val="FFFFFF"/>
              </a:solidFill>
            </a:endParaRPr>
          </a:p>
        </p:txBody>
      </p:sp>
      <p:grpSp>
        <p:nvGrpSpPr>
          <p:cNvPr id="179" name="Google Shape;179;p33"/>
          <p:cNvGrpSpPr/>
          <p:nvPr/>
        </p:nvGrpSpPr>
        <p:grpSpPr>
          <a:xfrm>
            <a:off x="8318125" y="86900"/>
            <a:ext cx="747550" cy="183300"/>
            <a:chOff x="7547375" y="86900"/>
            <a:chExt cx="747550" cy="183300"/>
          </a:xfrm>
        </p:grpSpPr>
        <p:sp>
          <p:nvSpPr>
            <p:cNvPr id="180" name="Google Shape;180;p33"/>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3"/>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33"/>
          <p:cNvSpPr txBox="1"/>
          <p:nvPr/>
        </p:nvSpPr>
        <p:spPr>
          <a:xfrm>
            <a:off x="142625" y="455800"/>
            <a:ext cx="8884200" cy="10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Proxima Nova"/>
                <a:ea typeface="Proxima Nova"/>
                <a:cs typeface="Proxima Nova"/>
                <a:sym typeface="Proxima Nova"/>
              </a:rPr>
              <a:t>Do This: </a:t>
            </a:r>
            <a:r>
              <a:rPr lang="en" sz="3000">
                <a:latin typeface="Proxima Nova"/>
                <a:ea typeface="Proxima Nova"/>
                <a:cs typeface="Proxima Nova"/>
                <a:sym typeface="Proxima Nova"/>
              </a:rPr>
              <a:t>Join your partner in the Internet Simulator on Level 1</a:t>
            </a:r>
            <a:endParaRPr sz="3000">
              <a:latin typeface="Proxima Nova"/>
              <a:ea typeface="Proxima Nova"/>
              <a:cs typeface="Proxima Nova"/>
              <a:sym typeface="Proxima Nova"/>
            </a:endParaRPr>
          </a:p>
        </p:txBody>
      </p:sp>
      <p:pic>
        <p:nvPicPr>
          <p:cNvPr id="184" name="Google Shape;184;p33"/>
          <p:cNvPicPr preferRelativeResize="0"/>
          <p:nvPr/>
        </p:nvPicPr>
        <p:blipFill>
          <a:blip r:embed="rId4">
            <a:alphaModFix/>
          </a:blip>
          <a:stretch>
            <a:fillRect/>
          </a:stretch>
        </p:blipFill>
        <p:spPr>
          <a:xfrm>
            <a:off x="1843223" y="1534373"/>
            <a:ext cx="7110275" cy="1338500"/>
          </a:xfrm>
          <a:prstGeom prst="rect">
            <a:avLst/>
          </a:prstGeom>
          <a:noFill/>
          <a:ln>
            <a:noFill/>
          </a:ln>
        </p:spPr>
      </p:pic>
      <p:sp>
        <p:nvSpPr>
          <p:cNvPr id="185" name="Google Shape;185;p33"/>
          <p:cNvSpPr txBox="1"/>
          <p:nvPr/>
        </p:nvSpPr>
        <p:spPr>
          <a:xfrm>
            <a:off x="7915125" y="2264225"/>
            <a:ext cx="892800" cy="445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86" name="Google Shape;186;p33"/>
          <p:cNvPicPr preferRelativeResize="0"/>
          <p:nvPr/>
        </p:nvPicPr>
        <p:blipFill>
          <a:blip r:embed="rId5">
            <a:alphaModFix/>
          </a:blip>
          <a:stretch>
            <a:fillRect/>
          </a:stretch>
        </p:blipFill>
        <p:spPr>
          <a:xfrm>
            <a:off x="1843225" y="3254386"/>
            <a:ext cx="7110275" cy="1599812"/>
          </a:xfrm>
          <a:prstGeom prst="rect">
            <a:avLst/>
          </a:prstGeom>
          <a:noFill/>
          <a:ln>
            <a:noFill/>
          </a:ln>
        </p:spPr>
      </p:pic>
      <p:sp>
        <p:nvSpPr>
          <p:cNvPr id="187" name="Google Shape;187;p33"/>
          <p:cNvSpPr txBox="1"/>
          <p:nvPr/>
        </p:nvSpPr>
        <p:spPr>
          <a:xfrm>
            <a:off x="7915125" y="3645500"/>
            <a:ext cx="892800" cy="445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88" name="Google Shape;188;p33"/>
          <p:cNvSpPr txBox="1"/>
          <p:nvPr/>
        </p:nvSpPr>
        <p:spPr>
          <a:xfrm>
            <a:off x="241900" y="1894025"/>
            <a:ext cx="1538400" cy="6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Partner #1 -</a:t>
            </a:r>
            <a:endParaRPr b="1">
              <a:latin typeface="Proxima Nova"/>
              <a:ea typeface="Proxima Nova"/>
              <a:cs typeface="Proxima Nova"/>
              <a:sym typeface="Proxima Nova"/>
            </a:endParaRPr>
          </a:p>
          <a:p>
            <a:pPr indent="0" lvl="0" marL="0" rtl="0" algn="l">
              <a:spcBef>
                <a:spcPts val="0"/>
              </a:spcBef>
              <a:spcAft>
                <a:spcPts val="0"/>
              </a:spcAft>
              <a:buNone/>
            </a:pPr>
            <a:r>
              <a:rPr b="1" lang="en">
                <a:latin typeface="Proxima Nova"/>
                <a:ea typeface="Proxima Nova"/>
                <a:cs typeface="Proxima Nova"/>
                <a:sym typeface="Proxima Nova"/>
              </a:rPr>
              <a:t>(Dani)</a:t>
            </a:r>
            <a:endParaRPr b="1">
              <a:latin typeface="Proxima Nova"/>
              <a:ea typeface="Proxima Nova"/>
              <a:cs typeface="Proxima Nova"/>
              <a:sym typeface="Proxima Nova"/>
            </a:endParaRPr>
          </a:p>
        </p:txBody>
      </p:sp>
      <p:sp>
        <p:nvSpPr>
          <p:cNvPr id="189" name="Google Shape;189;p33"/>
          <p:cNvSpPr txBox="1"/>
          <p:nvPr/>
        </p:nvSpPr>
        <p:spPr>
          <a:xfrm>
            <a:off x="304825" y="3645500"/>
            <a:ext cx="1538400" cy="6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Partner #2 -</a:t>
            </a:r>
            <a:endParaRPr b="1">
              <a:latin typeface="Proxima Nova"/>
              <a:ea typeface="Proxima Nova"/>
              <a:cs typeface="Proxima Nova"/>
              <a:sym typeface="Proxima Nova"/>
            </a:endParaRPr>
          </a:p>
          <a:p>
            <a:pPr indent="0" lvl="0" marL="0" rtl="0" algn="l">
              <a:spcBef>
                <a:spcPts val="0"/>
              </a:spcBef>
              <a:spcAft>
                <a:spcPts val="0"/>
              </a:spcAft>
              <a:buNone/>
            </a:pPr>
            <a:r>
              <a:rPr b="1" lang="en">
                <a:latin typeface="Proxima Nova"/>
                <a:ea typeface="Proxima Nova"/>
                <a:cs typeface="Proxima Nova"/>
                <a:sym typeface="Proxima Nova"/>
              </a:rPr>
              <a:t>(Hannah)</a:t>
            </a:r>
            <a:endParaRPr b="1">
              <a:latin typeface="Proxima Nova"/>
              <a:ea typeface="Proxima Nova"/>
              <a:cs typeface="Proxima Nova"/>
              <a:sym typeface="Proxima Nova"/>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2" name="Shape 842"/>
        <p:cNvGrpSpPr/>
        <p:nvPr/>
      </p:nvGrpSpPr>
      <p:grpSpPr>
        <a:xfrm>
          <a:off x="0" y="0"/>
          <a:ext cx="0" cy="0"/>
          <a:chOff x="0" y="0"/>
          <a:chExt cx="0" cy="0"/>
        </a:xfrm>
      </p:grpSpPr>
      <p:sp>
        <p:nvSpPr>
          <p:cNvPr id="843" name="Google Shape;843;p114"/>
          <p:cNvSpPr txBox="1"/>
          <p:nvPr/>
        </p:nvSpPr>
        <p:spPr>
          <a:xfrm>
            <a:off x="255550" y="528700"/>
            <a:ext cx="84390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Do This</a:t>
            </a:r>
            <a:r>
              <a:rPr b="1" lang="en" sz="2400">
                <a:solidFill>
                  <a:schemeClr val="dk1"/>
                </a:solidFill>
                <a:latin typeface="Proxima Nova"/>
                <a:ea typeface="Proxima Nova"/>
                <a:cs typeface="Proxima Nova"/>
                <a:sym typeface="Proxima Nova"/>
              </a:rPr>
              <a:t>: </a:t>
            </a:r>
            <a:r>
              <a:rPr lang="en" sz="2400">
                <a:solidFill>
                  <a:schemeClr val="dk1"/>
                </a:solidFill>
                <a:latin typeface="Proxima Nova"/>
                <a:ea typeface="Proxima Nova"/>
                <a:cs typeface="Proxima Nova"/>
                <a:sym typeface="Proxima Nova"/>
              </a:rPr>
              <a:t>As we watch this video take notes on the HTTP protocol. </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problem is HTTP solving?</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is a GET request and what are your requesting?</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HTTP rely on the other layers of the Internet?</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problem is HTTP solving?</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do certificate authorities do and why are they necessary?</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7" name="Shape 847"/>
        <p:cNvGrpSpPr/>
        <p:nvPr/>
      </p:nvGrpSpPr>
      <p:grpSpPr>
        <a:xfrm>
          <a:off x="0" y="0"/>
          <a:ext cx="0" cy="0"/>
          <a:chOff x="0" y="0"/>
          <a:chExt cx="0" cy="0"/>
        </a:xfrm>
      </p:grpSpPr>
      <p:sp>
        <p:nvSpPr>
          <p:cNvPr id="848" name="Google Shape;848;p115"/>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5 - Activity</a:t>
            </a:r>
            <a:endParaRPr>
              <a:solidFill>
                <a:srgbClr val="FFFFFF"/>
              </a:solidFill>
            </a:endParaRPr>
          </a:p>
        </p:txBody>
      </p:sp>
      <p:grpSp>
        <p:nvGrpSpPr>
          <p:cNvPr id="849" name="Google Shape;849;p115"/>
          <p:cNvGrpSpPr/>
          <p:nvPr/>
        </p:nvGrpSpPr>
        <p:grpSpPr>
          <a:xfrm>
            <a:off x="8318125" y="86900"/>
            <a:ext cx="747550" cy="183300"/>
            <a:chOff x="7547375" y="86900"/>
            <a:chExt cx="747550" cy="183300"/>
          </a:xfrm>
        </p:grpSpPr>
        <p:sp>
          <p:nvSpPr>
            <p:cNvPr id="850" name="Google Shape;850;p115"/>
            <p:cNvSpPr/>
            <p:nvPr/>
          </p:nvSpPr>
          <p:spPr>
            <a:xfrm>
              <a:off x="7547375"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15"/>
            <p:cNvSpPr/>
            <p:nvPr/>
          </p:nvSpPr>
          <p:spPr>
            <a:xfrm>
              <a:off x="7829500" y="86900"/>
              <a:ext cx="183300" cy="183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5"/>
            <p:cNvSpPr/>
            <p:nvPr/>
          </p:nvSpPr>
          <p:spPr>
            <a:xfrm>
              <a:off x="8111625" y="86900"/>
              <a:ext cx="183300" cy="183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umblr founder David Karp and Xbox program manager Jasmine Lawrence give a detailed description of how the Internet works using HTTP and HTML.&#10;&#10;Start learning at http://code.org/ &#10;&#10;Help us translate into your language: http://code.org/translate/videos&#10;&#10;Stay in touch with us!&#10;• on Twitter https://twitter.com/codeorg&#10;• on Facebook https://www.facebook.com/Code.org&#10;• on Instagram https://instagram.com/codeorg&#10;• on Tumblr https://blog.code.org &#10;• on LinkedIn https://www.linkedin.com/company/code...&#10;• on Google+ https://google.com/+codeorg&#10;&#10;Help us caption &amp; translate this video!&#10;&#10;http://amara.org/v/HZkB/" id="853" name="Google Shape;853;p115" title="The Internet: HTTP &amp; HTML">
            <a:hlinkClick r:id="rId4"/>
          </p:cNvPr>
          <p:cNvPicPr preferRelativeResize="0"/>
          <p:nvPr/>
        </p:nvPicPr>
        <p:blipFill>
          <a:blip r:embed="rId5">
            <a:alphaModFix/>
          </a:blip>
          <a:stretch>
            <a:fillRect/>
          </a:stretch>
        </p:blipFill>
        <p:spPr>
          <a:xfrm>
            <a:off x="0" y="352550"/>
            <a:ext cx="6387934" cy="4790950"/>
          </a:xfrm>
          <a:prstGeom prst="rect">
            <a:avLst/>
          </a:prstGeom>
          <a:noFill/>
          <a:ln>
            <a:noFill/>
          </a:ln>
        </p:spPr>
      </p:pic>
      <p:sp>
        <p:nvSpPr>
          <p:cNvPr id="854" name="Google Shape;854;p115"/>
          <p:cNvSpPr txBox="1"/>
          <p:nvPr/>
        </p:nvSpPr>
        <p:spPr>
          <a:xfrm>
            <a:off x="6479675" y="2231000"/>
            <a:ext cx="2586000" cy="195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What problem is HTTP solving?</a:t>
            </a:r>
            <a:endParaRPr>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What is a GET request and what are your requesting?</a:t>
            </a:r>
            <a:endParaRPr>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How does HTTP rely on the other layers of the Internet?</a:t>
            </a:r>
            <a:endParaRPr>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Why are SSL, TLS, and HTTPS necessary?</a:t>
            </a:r>
            <a:endParaRPr>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What do certificate authorities do and why are they necessary?</a:t>
            </a:r>
            <a:endParaRPr>
              <a:solidFill>
                <a:schemeClr val="dk1"/>
              </a:solidFill>
              <a:latin typeface="Proxima Nova"/>
              <a:ea typeface="Proxima Nova"/>
              <a:cs typeface="Proxima Nova"/>
              <a:sym typeface="Proxima Nova"/>
            </a:endParaRPr>
          </a:p>
          <a:p>
            <a:pPr indent="0" lvl="0" marL="457200" rtl="0" algn="l">
              <a:spcBef>
                <a:spcPts val="0"/>
              </a:spcBef>
              <a:spcAft>
                <a:spcPts val="0"/>
              </a:spcAft>
              <a:buNone/>
            </a:pPr>
            <a:r>
              <a:t/>
            </a:r>
            <a:endParaRPr>
              <a:solidFill>
                <a:schemeClr val="dk1"/>
              </a:solidFill>
              <a:latin typeface="Proxima Nova"/>
              <a:ea typeface="Proxima Nova"/>
              <a:cs typeface="Proxima Nova"/>
              <a:sym typeface="Proxima Nova"/>
            </a:endParaRPr>
          </a:p>
        </p:txBody>
      </p:sp>
      <p:grpSp>
        <p:nvGrpSpPr>
          <p:cNvPr id="855" name="Google Shape;855;p115"/>
          <p:cNvGrpSpPr/>
          <p:nvPr/>
        </p:nvGrpSpPr>
        <p:grpSpPr>
          <a:xfrm>
            <a:off x="7057241" y="492000"/>
            <a:ext cx="1727858" cy="1727858"/>
            <a:chOff x="5923709" y="2692968"/>
            <a:chExt cx="2368876" cy="2368876"/>
          </a:xfrm>
        </p:grpSpPr>
        <p:pic>
          <p:nvPicPr>
            <p:cNvPr id="856" name="Google Shape;856;p115"/>
            <p:cNvPicPr preferRelativeResize="0"/>
            <p:nvPr/>
          </p:nvPicPr>
          <p:blipFill>
            <a:blip r:embed="rId6">
              <a:alphaModFix/>
            </a:blip>
            <a:stretch>
              <a:fillRect/>
            </a:stretch>
          </p:blipFill>
          <p:spPr>
            <a:xfrm>
              <a:off x="5923709" y="2692968"/>
              <a:ext cx="2368876" cy="2368876"/>
            </a:xfrm>
            <a:prstGeom prst="rect">
              <a:avLst/>
            </a:prstGeom>
            <a:noFill/>
            <a:ln>
              <a:noFill/>
            </a:ln>
          </p:spPr>
        </p:pic>
        <p:sp>
          <p:nvSpPr>
            <p:cNvPr id="857" name="Google Shape;857;p115"/>
            <p:cNvSpPr txBox="1"/>
            <p:nvPr/>
          </p:nvSpPr>
          <p:spPr>
            <a:xfrm>
              <a:off x="6852159" y="3193243"/>
              <a:ext cx="985800" cy="750000"/>
            </a:xfrm>
            <a:prstGeom prst="rect">
              <a:avLst/>
            </a:prstGeom>
            <a:solidFill>
              <a:srgbClr val="7665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3F3F3"/>
                  </a:solidFill>
                  <a:latin typeface="Coming Soon"/>
                  <a:ea typeface="Coming Soon"/>
                  <a:cs typeface="Coming Soon"/>
                  <a:sym typeface="Coming Soon"/>
                </a:rPr>
                <a:t>AP CSP</a:t>
              </a:r>
              <a:endParaRPr sz="1200">
                <a:solidFill>
                  <a:srgbClr val="F3F3F3"/>
                </a:solidFill>
                <a:latin typeface="Coming Soon"/>
                <a:ea typeface="Coming Soon"/>
                <a:cs typeface="Coming Soon"/>
                <a:sym typeface="Coming Soon"/>
              </a:endParaRPr>
            </a:p>
            <a:p>
              <a:pPr indent="0" lvl="0" marL="0" rtl="0" algn="ctr">
                <a:spcBef>
                  <a:spcPts val="0"/>
                </a:spcBef>
                <a:spcAft>
                  <a:spcPts val="0"/>
                </a:spcAft>
                <a:buNone/>
              </a:pPr>
              <a:r>
                <a:rPr lang="en" sz="1200">
                  <a:solidFill>
                    <a:srgbClr val="F3F3F3"/>
                  </a:solidFill>
                  <a:latin typeface="Coming Soon"/>
                  <a:ea typeface="Coming Soon"/>
                  <a:cs typeface="Coming Soon"/>
                  <a:sym typeface="Coming Soon"/>
                </a:rPr>
                <a:t>Journal</a:t>
              </a:r>
              <a:endParaRPr sz="1200">
                <a:solidFill>
                  <a:srgbClr val="F3F3F3"/>
                </a:solidFill>
                <a:latin typeface="Coming Soon"/>
                <a:ea typeface="Coming Soon"/>
                <a:cs typeface="Coming Soon"/>
                <a:sym typeface="Coming Soon"/>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1" name="Shape 861"/>
        <p:cNvGrpSpPr/>
        <p:nvPr/>
      </p:nvGrpSpPr>
      <p:grpSpPr>
        <a:xfrm>
          <a:off x="0" y="0"/>
          <a:ext cx="0" cy="0"/>
          <a:chOff x="0" y="0"/>
          <a:chExt cx="0" cy="0"/>
        </a:xfrm>
      </p:grpSpPr>
      <p:sp>
        <p:nvSpPr>
          <p:cNvPr id="862" name="Google Shape;862;p116"/>
          <p:cNvSpPr txBox="1"/>
          <p:nvPr/>
        </p:nvSpPr>
        <p:spPr>
          <a:xfrm>
            <a:off x="255550" y="528700"/>
            <a:ext cx="84390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Prompt: </a:t>
            </a:r>
            <a:r>
              <a:rPr lang="en" sz="2400">
                <a:solidFill>
                  <a:schemeClr val="dk1"/>
                </a:solidFill>
                <a:latin typeface="Proxima Nova"/>
                <a:ea typeface="Proxima Nova"/>
                <a:cs typeface="Proxima Nova"/>
                <a:sym typeface="Proxima Nova"/>
              </a:rPr>
              <a:t>Review these questions with a partner about HTTP</a:t>
            </a:r>
            <a:endParaRPr sz="2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problem does it solve?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it work?</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it rely on the other layers of the Internet?</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6" name="Shape 866"/>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0" name="Shape 870"/>
        <p:cNvGrpSpPr/>
        <p:nvPr/>
      </p:nvGrpSpPr>
      <p:grpSpPr>
        <a:xfrm>
          <a:off x="0" y="0"/>
          <a:ext cx="0" cy="0"/>
          <a:chOff x="0" y="0"/>
          <a:chExt cx="0" cy="0"/>
        </a:xfrm>
      </p:grpSpPr>
      <p:sp>
        <p:nvSpPr>
          <p:cNvPr id="871" name="Google Shape;871;p118"/>
          <p:cNvSpPr txBox="1"/>
          <p:nvPr/>
        </p:nvSpPr>
        <p:spPr>
          <a:xfrm>
            <a:off x="-25050" y="3843075"/>
            <a:ext cx="9194100" cy="123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The World Wide Web is different from the Internet. The World Wide Web are files, web pages and media. The Internet is the network we use to access those files.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The DNS is an important system in helping the Internet scale.</a:t>
            </a:r>
            <a:endParaRPr>
              <a:solidFill>
                <a:schemeClr val="dk1"/>
              </a:solidFill>
              <a:latin typeface="Proxima Nova"/>
              <a:ea typeface="Proxima Nova"/>
              <a:cs typeface="Proxima Nova"/>
              <a:sym typeface="Proxima Nova"/>
            </a:endParaRPr>
          </a:p>
        </p:txBody>
      </p:sp>
      <p:sp>
        <p:nvSpPr>
          <p:cNvPr id="872" name="Google Shape;872;p118"/>
          <p:cNvSpPr txBox="1"/>
          <p:nvPr/>
        </p:nvSpPr>
        <p:spPr>
          <a:xfrm>
            <a:off x="158525" y="455525"/>
            <a:ext cx="23028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Key Takeaways</a:t>
            </a:r>
            <a:r>
              <a:rPr b="1" lang="en" sz="1800">
                <a:solidFill>
                  <a:schemeClr val="dk1"/>
                </a:solidFill>
                <a:latin typeface="Proxima Nova"/>
                <a:ea typeface="Proxima Nova"/>
                <a:cs typeface="Proxima Nova"/>
                <a:sym typeface="Proxima Nova"/>
              </a:rPr>
              <a:t>:</a:t>
            </a:r>
            <a:endParaRPr sz="1600">
              <a:solidFill>
                <a:schemeClr val="dk1"/>
              </a:solidFill>
              <a:latin typeface="Proxima Nova"/>
              <a:ea typeface="Proxima Nova"/>
              <a:cs typeface="Proxima Nova"/>
              <a:sym typeface="Proxima Nova"/>
            </a:endParaRPr>
          </a:p>
        </p:txBody>
      </p:sp>
      <p:sp>
        <p:nvSpPr>
          <p:cNvPr id="873" name="Google Shape;873;p118"/>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6 - Wrap Up</a:t>
            </a:r>
            <a:endParaRPr>
              <a:solidFill>
                <a:srgbClr val="FFFFFF"/>
              </a:solidFill>
            </a:endParaRPr>
          </a:p>
        </p:txBody>
      </p:sp>
      <p:pic>
        <p:nvPicPr>
          <p:cNvPr id="874" name="Google Shape;874;p118"/>
          <p:cNvPicPr preferRelativeResize="0"/>
          <p:nvPr/>
        </p:nvPicPr>
        <p:blipFill>
          <a:blip r:embed="rId4">
            <a:alphaModFix/>
          </a:blip>
          <a:stretch>
            <a:fillRect/>
          </a:stretch>
        </p:blipFill>
        <p:spPr>
          <a:xfrm>
            <a:off x="223050" y="998912"/>
            <a:ext cx="731625" cy="743325"/>
          </a:xfrm>
          <a:prstGeom prst="rect">
            <a:avLst/>
          </a:prstGeom>
          <a:noFill/>
          <a:ln>
            <a:noFill/>
          </a:ln>
        </p:spPr>
      </p:pic>
      <p:pic>
        <p:nvPicPr>
          <p:cNvPr id="875" name="Google Shape;875;p118"/>
          <p:cNvPicPr preferRelativeResize="0"/>
          <p:nvPr/>
        </p:nvPicPr>
        <p:blipFill>
          <a:blip r:embed="rId5">
            <a:alphaModFix/>
          </a:blip>
          <a:stretch>
            <a:fillRect/>
          </a:stretch>
        </p:blipFill>
        <p:spPr>
          <a:xfrm>
            <a:off x="4572000" y="981575"/>
            <a:ext cx="1193100" cy="841650"/>
          </a:xfrm>
          <a:prstGeom prst="rect">
            <a:avLst/>
          </a:prstGeom>
          <a:noFill/>
          <a:ln>
            <a:noFill/>
          </a:ln>
        </p:spPr>
      </p:pic>
      <p:pic>
        <p:nvPicPr>
          <p:cNvPr id="876" name="Google Shape;876;p118"/>
          <p:cNvPicPr preferRelativeResize="0"/>
          <p:nvPr/>
        </p:nvPicPr>
        <p:blipFill>
          <a:blip r:embed="rId6">
            <a:alphaModFix/>
          </a:blip>
          <a:stretch>
            <a:fillRect/>
          </a:stretch>
        </p:blipFill>
        <p:spPr>
          <a:xfrm>
            <a:off x="223050" y="2234937"/>
            <a:ext cx="1487250" cy="1179125"/>
          </a:xfrm>
          <a:prstGeom prst="rect">
            <a:avLst/>
          </a:prstGeom>
          <a:noFill/>
          <a:ln>
            <a:noFill/>
          </a:ln>
        </p:spPr>
      </p:pic>
      <p:pic>
        <p:nvPicPr>
          <p:cNvPr id="877" name="Google Shape;877;p118"/>
          <p:cNvPicPr preferRelativeResize="0"/>
          <p:nvPr/>
        </p:nvPicPr>
        <p:blipFill>
          <a:blip r:embed="rId7">
            <a:alphaModFix/>
          </a:blip>
          <a:stretch>
            <a:fillRect/>
          </a:stretch>
        </p:blipFill>
        <p:spPr>
          <a:xfrm>
            <a:off x="4622000" y="2297598"/>
            <a:ext cx="1402725" cy="1053764"/>
          </a:xfrm>
          <a:prstGeom prst="rect">
            <a:avLst/>
          </a:prstGeom>
          <a:noFill/>
          <a:ln>
            <a:noFill/>
          </a:ln>
        </p:spPr>
      </p:pic>
      <p:sp>
        <p:nvSpPr>
          <p:cNvPr id="878" name="Google Shape;878;p118"/>
          <p:cNvSpPr txBox="1"/>
          <p:nvPr/>
        </p:nvSpPr>
        <p:spPr>
          <a:xfrm>
            <a:off x="995075" y="998900"/>
            <a:ext cx="3000000" cy="8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Scalability: </a:t>
            </a:r>
            <a:r>
              <a:rPr lang="en">
                <a:solidFill>
                  <a:schemeClr val="dk1"/>
                </a:solidFill>
                <a:latin typeface="Proxima Nova"/>
                <a:ea typeface="Proxima Nova"/>
                <a:cs typeface="Proxima Nova"/>
                <a:sym typeface="Proxima Nova"/>
              </a:rPr>
              <a:t>the capacity for the system to change in size and scale to meet new demands</a:t>
            </a:r>
            <a:endParaRPr>
              <a:solidFill>
                <a:schemeClr val="dk1"/>
              </a:solidFill>
              <a:latin typeface="Proxima Nova"/>
              <a:ea typeface="Proxima Nova"/>
              <a:cs typeface="Proxima Nova"/>
              <a:sym typeface="Proxima Nova"/>
            </a:endParaRPr>
          </a:p>
        </p:txBody>
      </p:sp>
      <p:sp>
        <p:nvSpPr>
          <p:cNvPr id="879" name="Google Shape;879;p118"/>
          <p:cNvSpPr txBox="1"/>
          <p:nvPr/>
        </p:nvSpPr>
        <p:spPr>
          <a:xfrm>
            <a:off x="5867400" y="926225"/>
            <a:ext cx="3134700" cy="10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The Domain Name System (DNS): </a:t>
            </a:r>
            <a:r>
              <a:rPr lang="en">
                <a:solidFill>
                  <a:schemeClr val="dk1"/>
                </a:solidFill>
                <a:latin typeface="Proxima Nova"/>
                <a:ea typeface="Proxima Nova"/>
                <a:cs typeface="Proxima Nova"/>
                <a:sym typeface="Proxima Nova"/>
              </a:rPr>
              <a:t>the system responsible for translating domain names like example.com into IP addresses</a:t>
            </a:r>
            <a:endParaRPr>
              <a:solidFill>
                <a:schemeClr val="dk1"/>
              </a:solidFill>
              <a:latin typeface="Proxima Nova"/>
              <a:ea typeface="Proxima Nova"/>
              <a:cs typeface="Proxima Nova"/>
              <a:sym typeface="Proxima Nova"/>
            </a:endParaRPr>
          </a:p>
        </p:txBody>
      </p:sp>
      <p:sp>
        <p:nvSpPr>
          <p:cNvPr id="880" name="Google Shape;880;p118"/>
          <p:cNvSpPr txBox="1"/>
          <p:nvPr/>
        </p:nvSpPr>
        <p:spPr>
          <a:xfrm>
            <a:off x="1837700" y="2396550"/>
            <a:ext cx="27843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World Wide Web:</a:t>
            </a:r>
            <a:r>
              <a:rPr lang="en">
                <a:solidFill>
                  <a:schemeClr val="dk1"/>
                </a:solidFill>
                <a:latin typeface="Proxima Nova"/>
                <a:ea typeface="Proxima Nova"/>
                <a:cs typeface="Proxima Nova"/>
                <a:sym typeface="Proxima Nova"/>
              </a:rPr>
              <a:t> a system of linked pages, programs, and files</a:t>
            </a:r>
            <a:br>
              <a:rPr lang="en">
                <a:solidFill>
                  <a:schemeClr val="dk1"/>
                </a:solidFill>
                <a:latin typeface="Proxima Nova"/>
                <a:ea typeface="Proxima Nova"/>
                <a:cs typeface="Proxima Nova"/>
                <a:sym typeface="Proxima Nova"/>
              </a:rPr>
            </a:br>
            <a:endParaRPr>
              <a:solidFill>
                <a:schemeClr val="dk1"/>
              </a:solidFill>
              <a:latin typeface="Proxima Nova"/>
              <a:ea typeface="Proxima Nova"/>
              <a:cs typeface="Proxima Nova"/>
              <a:sym typeface="Proxima Nova"/>
            </a:endParaRPr>
          </a:p>
        </p:txBody>
      </p:sp>
      <p:sp>
        <p:nvSpPr>
          <p:cNvPr id="881" name="Google Shape;881;p118"/>
          <p:cNvSpPr txBox="1"/>
          <p:nvPr/>
        </p:nvSpPr>
        <p:spPr>
          <a:xfrm>
            <a:off x="6101100" y="2234925"/>
            <a:ext cx="2901000" cy="15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roxima Nova"/>
                <a:ea typeface="Proxima Nova"/>
                <a:cs typeface="Proxima Nova"/>
                <a:sym typeface="Proxima Nova"/>
              </a:rPr>
              <a:t>Hypertext Transfer Protocol (HTTP): </a:t>
            </a:r>
            <a:r>
              <a:rPr lang="en">
                <a:solidFill>
                  <a:schemeClr val="dk1"/>
                </a:solidFill>
                <a:latin typeface="Proxima Nova"/>
                <a:ea typeface="Proxima Nova"/>
                <a:cs typeface="Proxima Nova"/>
                <a:sym typeface="Proxima Nova"/>
              </a:rPr>
              <a:t>a protocol for computers to request and share the pages that make up the world wide web on the Internet</a:t>
            </a:r>
            <a:endParaRPr>
              <a:solidFill>
                <a:schemeClr val="dk1"/>
              </a:solidFill>
              <a:latin typeface="Proxima Nova"/>
              <a:ea typeface="Proxima Nova"/>
              <a:cs typeface="Proxima Nova"/>
              <a:sym typeface="Proxima Nova"/>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5" name="Shape 885"/>
        <p:cNvGrpSpPr/>
        <p:nvPr/>
      </p:nvGrpSpPr>
      <p:grpSpPr>
        <a:xfrm>
          <a:off x="0" y="0"/>
          <a:ext cx="0" cy="0"/>
          <a:chOff x="0" y="0"/>
          <a:chExt cx="0" cy="0"/>
        </a:xfrm>
      </p:grpSpPr>
      <p:sp>
        <p:nvSpPr>
          <p:cNvPr id="886" name="Google Shape;886;p119"/>
          <p:cNvSpPr txBox="1"/>
          <p:nvPr/>
        </p:nvSpPr>
        <p:spPr>
          <a:xfrm>
            <a:off x="447400" y="542225"/>
            <a:ext cx="8429700" cy="24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chemeClr val="dk1"/>
                </a:solidFill>
                <a:latin typeface="Proxima Nova"/>
                <a:ea typeface="Proxima Nova"/>
                <a:cs typeface="Proxima Nova"/>
                <a:sym typeface="Proxima Nova"/>
              </a:rPr>
              <a:t>Prompt:</a:t>
            </a:r>
            <a:endParaRPr b="1" sz="3000">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b="1" lang="en" sz="3000">
                <a:solidFill>
                  <a:schemeClr val="dk1"/>
                </a:solidFill>
                <a:latin typeface="Proxima Nova"/>
                <a:ea typeface="Proxima Nova"/>
                <a:cs typeface="Proxima Nova"/>
                <a:sym typeface="Proxima Nova"/>
              </a:rPr>
              <a:t> </a:t>
            </a:r>
            <a:r>
              <a:rPr lang="en" sz="3000">
                <a:solidFill>
                  <a:schemeClr val="dk1"/>
                </a:solidFill>
                <a:latin typeface="Proxima Nova"/>
                <a:ea typeface="Proxima Nova"/>
                <a:cs typeface="Proxima Nova"/>
                <a:sym typeface="Proxima Nova"/>
              </a:rPr>
              <a:t>Using your Layers of the Internet activity guide to help you, explain how each of the different layers is involved when you go to a link like code.org?</a:t>
            </a:r>
            <a:endParaRPr sz="3000">
              <a:latin typeface="Proxima Nova"/>
              <a:ea typeface="Proxima Nova"/>
              <a:cs typeface="Proxima Nova"/>
              <a:sym typeface="Proxima Nova"/>
            </a:endParaRPr>
          </a:p>
          <a:p>
            <a:pPr indent="0" lvl="0" marL="0" rtl="0" algn="ctr">
              <a:spcBef>
                <a:spcPts val="0"/>
              </a:spcBef>
              <a:spcAft>
                <a:spcPts val="0"/>
              </a:spcAft>
              <a:buNone/>
            </a:pPr>
            <a:r>
              <a:t/>
            </a:r>
            <a:endParaRPr sz="3000">
              <a:latin typeface="Proxima Nova"/>
              <a:ea typeface="Proxima Nova"/>
              <a:cs typeface="Proxima Nova"/>
              <a:sym typeface="Proxima Nova"/>
            </a:endParaRPr>
          </a:p>
        </p:txBody>
      </p:sp>
      <p:sp>
        <p:nvSpPr>
          <p:cNvPr id="887" name="Google Shape;887;p119"/>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6 - Wrap Up</a:t>
            </a:r>
            <a:endParaRPr>
              <a:solidFill>
                <a:srgbClr val="FFFFFF"/>
              </a:solidFill>
            </a:endParaRPr>
          </a:p>
        </p:txBody>
      </p:sp>
      <p:pic>
        <p:nvPicPr>
          <p:cNvPr id="888" name="Google Shape;888;p119"/>
          <p:cNvPicPr preferRelativeResize="0"/>
          <p:nvPr/>
        </p:nvPicPr>
        <p:blipFill rotWithShape="1">
          <a:blip r:embed="rId4">
            <a:alphaModFix/>
          </a:blip>
          <a:srcRect b="7595" l="4645" r="53879" t="40345"/>
          <a:stretch/>
        </p:blipFill>
        <p:spPr>
          <a:xfrm>
            <a:off x="3534962" y="3191911"/>
            <a:ext cx="1699926" cy="1600300"/>
          </a:xfrm>
          <a:prstGeom prst="rect">
            <a:avLst/>
          </a:prstGeom>
          <a:noFill/>
          <a:ln>
            <a:noFill/>
          </a:ln>
        </p:spPr>
      </p:pic>
      <p:sp>
        <p:nvSpPr>
          <p:cNvPr id="889" name="Google Shape;889;p119"/>
          <p:cNvSpPr/>
          <p:nvPr/>
        </p:nvSpPr>
        <p:spPr>
          <a:xfrm>
            <a:off x="447400" y="3620475"/>
            <a:ext cx="2193300" cy="7311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Proxima Nova"/>
                <a:ea typeface="Proxima Nova"/>
                <a:cs typeface="Proxima Nova"/>
                <a:sym typeface="Proxima Nova"/>
              </a:rPr>
              <a:t>code.org</a:t>
            </a:r>
            <a:endParaRPr sz="2000">
              <a:latin typeface="Proxima Nova"/>
              <a:ea typeface="Proxima Nova"/>
              <a:cs typeface="Proxima Nova"/>
              <a:sym typeface="Proxima Nova"/>
            </a:endParaRPr>
          </a:p>
        </p:txBody>
      </p:sp>
      <p:sp>
        <p:nvSpPr>
          <p:cNvPr id="890" name="Google Shape;890;p119"/>
          <p:cNvSpPr/>
          <p:nvPr/>
        </p:nvSpPr>
        <p:spPr>
          <a:xfrm>
            <a:off x="2074982" y="3767816"/>
            <a:ext cx="348000" cy="3480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1" name="Google Shape;891;p119"/>
          <p:cNvCxnSpPr>
            <a:stCxn id="890" idx="5"/>
          </p:cNvCxnSpPr>
          <p:nvPr/>
        </p:nvCxnSpPr>
        <p:spPr>
          <a:xfrm>
            <a:off x="2372019" y="4064853"/>
            <a:ext cx="161400" cy="161400"/>
          </a:xfrm>
          <a:prstGeom prst="straightConnector1">
            <a:avLst/>
          </a:prstGeom>
          <a:noFill/>
          <a:ln cap="flat" cmpd="sng" w="28575">
            <a:solidFill>
              <a:schemeClr val="dk2"/>
            </a:solidFill>
            <a:prstDash val="solid"/>
            <a:round/>
            <a:headEnd len="med" w="med" type="none"/>
            <a:tailEnd len="med" w="med" type="none"/>
          </a:ln>
        </p:spPr>
      </p:cxnSp>
      <p:pic>
        <p:nvPicPr>
          <p:cNvPr id="892" name="Google Shape;892;p119"/>
          <p:cNvPicPr preferRelativeResize="0"/>
          <p:nvPr/>
        </p:nvPicPr>
        <p:blipFill>
          <a:blip r:embed="rId5">
            <a:alphaModFix/>
          </a:blip>
          <a:stretch>
            <a:fillRect/>
          </a:stretch>
        </p:blipFill>
        <p:spPr>
          <a:xfrm>
            <a:off x="6021371" y="3159725"/>
            <a:ext cx="2789778" cy="1728850"/>
          </a:xfrm>
          <a:prstGeom prst="rect">
            <a:avLst/>
          </a:prstGeom>
          <a:noFill/>
          <a:ln>
            <a:noFill/>
          </a:ln>
        </p:spPr>
      </p:pic>
      <p:cxnSp>
        <p:nvCxnSpPr>
          <p:cNvPr id="893" name="Google Shape;893;p119"/>
          <p:cNvCxnSpPr>
            <a:endCxn id="888" idx="1"/>
          </p:cNvCxnSpPr>
          <p:nvPr/>
        </p:nvCxnSpPr>
        <p:spPr>
          <a:xfrm>
            <a:off x="3009962" y="3992061"/>
            <a:ext cx="525000" cy="0"/>
          </a:xfrm>
          <a:prstGeom prst="straightConnector1">
            <a:avLst/>
          </a:prstGeom>
          <a:noFill/>
          <a:ln cap="flat" cmpd="sng" w="9525">
            <a:solidFill>
              <a:schemeClr val="dk2"/>
            </a:solidFill>
            <a:prstDash val="solid"/>
            <a:round/>
            <a:headEnd len="med" w="med" type="none"/>
            <a:tailEnd len="med" w="med" type="triangle"/>
          </a:ln>
        </p:spPr>
      </p:cxnSp>
      <p:cxnSp>
        <p:nvCxnSpPr>
          <p:cNvPr id="894" name="Google Shape;894;p119"/>
          <p:cNvCxnSpPr/>
          <p:nvPr/>
        </p:nvCxnSpPr>
        <p:spPr>
          <a:xfrm>
            <a:off x="5158688" y="3992061"/>
            <a:ext cx="6573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8" name="Shape 898"/>
        <p:cNvGrpSpPr/>
        <p:nvPr/>
      </p:nvGrpSpPr>
      <p:grpSpPr>
        <a:xfrm>
          <a:off x="0" y="0"/>
          <a:ext cx="0" cy="0"/>
          <a:chOff x="0" y="0"/>
          <a:chExt cx="0" cy="0"/>
        </a:xfrm>
      </p:grpSpPr>
      <p:sp>
        <p:nvSpPr>
          <p:cNvPr id="899" name="Google Shape;899;p1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Unit 2 - Lesson 7</a:t>
            </a:r>
            <a:endParaRPr/>
          </a:p>
          <a:p>
            <a:pPr indent="0" lvl="0" marL="0" rtl="0" algn="ctr">
              <a:spcBef>
                <a:spcPts val="0"/>
              </a:spcBef>
              <a:spcAft>
                <a:spcPts val="0"/>
              </a:spcAft>
              <a:buNone/>
            </a:pPr>
            <a:r>
              <a:rPr lang="en"/>
              <a:t>Project - Internet Dilemmas Part 1</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3" name="Shape 903"/>
        <p:cNvGrpSpPr/>
        <p:nvPr/>
      </p:nvGrpSpPr>
      <p:grpSpPr>
        <a:xfrm>
          <a:off x="0" y="0"/>
          <a:ext cx="0" cy="0"/>
          <a:chOff x="0" y="0"/>
          <a:chExt cx="0" cy="0"/>
        </a:xfrm>
      </p:grpSpPr>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7" name="Shape 907"/>
        <p:cNvGrpSpPr/>
        <p:nvPr/>
      </p:nvGrpSpPr>
      <p:grpSpPr>
        <a:xfrm>
          <a:off x="0" y="0"/>
          <a:ext cx="0" cy="0"/>
          <a:chOff x="0" y="0"/>
          <a:chExt cx="0" cy="0"/>
        </a:xfrm>
      </p:grpSpPr>
      <p:sp>
        <p:nvSpPr>
          <p:cNvPr id="908" name="Google Shape;908;p122"/>
          <p:cNvSpPr txBox="1"/>
          <p:nvPr/>
        </p:nvSpPr>
        <p:spPr>
          <a:xfrm>
            <a:off x="0" y="4550"/>
            <a:ext cx="45720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Unit 2 Lesson 7 - Warm Up</a:t>
            </a:r>
            <a:endParaRPr>
              <a:solidFill>
                <a:srgbClr val="FFFFFF"/>
              </a:solidFill>
            </a:endParaRPr>
          </a:p>
        </p:txBody>
      </p:sp>
      <p:sp>
        <p:nvSpPr>
          <p:cNvPr id="909" name="Google Shape;909;p122"/>
          <p:cNvSpPr txBox="1"/>
          <p:nvPr/>
        </p:nvSpPr>
        <p:spPr>
          <a:xfrm>
            <a:off x="523500" y="535050"/>
            <a:ext cx="8097000" cy="75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Review</a:t>
            </a:r>
            <a:r>
              <a:rPr lang="en" sz="3600">
                <a:solidFill>
                  <a:schemeClr val="dk1"/>
                </a:solidFill>
                <a:latin typeface="Proxima Nova"/>
                <a:ea typeface="Proxima Nova"/>
                <a:cs typeface="Proxima Nova"/>
                <a:sym typeface="Proxima Nova"/>
              </a:rPr>
              <a:t> </a:t>
            </a:r>
            <a:endParaRPr sz="3600">
              <a:latin typeface="Proxima Nova"/>
              <a:ea typeface="Proxima Nova"/>
              <a:cs typeface="Proxima Nova"/>
              <a:sym typeface="Proxima Nova"/>
            </a:endParaRPr>
          </a:p>
        </p:txBody>
      </p:sp>
      <p:sp>
        <p:nvSpPr>
          <p:cNvPr id="910" name="Google Shape;910;p122"/>
          <p:cNvSpPr/>
          <p:nvPr/>
        </p:nvSpPr>
        <p:spPr>
          <a:xfrm>
            <a:off x="3164100" y="1291650"/>
            <a:ext cx="2815800" cy="34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22"/>
          <p:cNvSpPr txBox="1"/>
          <p:nvPr/>
        </p:nvSpPr>
        <p:spPr>
          <a:xfrm>
            <a:off x="3244350" y="1350975"/>
            <a:ext cx="11475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ming Soon"/>
                <a:ea typeface="Coming Soon"/>
                <a:cs typeface="Coming Soon"/>
                <a:sym typeface="Coming Soon"/>
              </a:rPr>
              <a:t>What is the Internet?</a:t>
            </a:r>
            <a:endParaRPr sz="1100">
              <a:latin typeface="Coming Soon"/>
              <a:ea typeface="Coming Soon"/>
              <a:cs typeface="Coming Soon"/>
              <a:sym typeface="Coming Soon"/>
            </a:endParaRPr>
          </a:p>
        </p:txBody>
      </p:sp>
      <p:sp>
        <p:nvSpPr>
          <p:cNvPr id="912" name="Google Shape;912;p122"/>
          <p:cNvSpPr txBox="1"/>
          <p:nvPr/>
        </p:nvSpPr>
        <p:spPr>
          <a:xfrm>
            <a:off x="4655525" y="1350975"/>
            <a:ext cx="12669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ming Soon"/>
                <a:ea typeface="Coming Soon"/>
                <a:cs typeface="Coming Soon"/>
                <a:sym typeface="Coming Soon"/>
              </a:rPr>
              <a:t>Questions about how it works</a:t>
            </a:r>
            <a:endParaRPr sz="1100">
              <a:latin typeface="Coming Soon"/>
              <a:ea typeface="Coming Soon"/>
              <a:cs typeface="Coming Soon"/>
              <a:sym typeface="Coming Soon"/>
            </a:endParaRPr>
          </a:p>
        </p:txBody>
      </p:sp>
      <p:sp>
        <p:nvSpPr>
          <p:cNvPr id="913" name="Google Shape;913;p122"/>
          <p:cNvSpPr/>
          <p:nvPr/>
        </p:nvSpPr>
        <p:spPr>
          <a:xfrm>
            <a:off x="3382825" y="1960550"/>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22"/>
          <p:cNvSpPr/>
          <p:nvPr/>
        </p:nvSpPr>
        <p:spPr>
          <a:xfrm rot="1175077">
            <a:off x="3752777" y="1892739"/>
            <a:ext cx="250598" cy="250598"/>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22"/>
          <p:cNvSpPr/>
          <p:nvPr/>
        </p:nvSpPr>
        <p:spPr>
          <a:xfrm rot="-1167316">
            <a:off x="3687599" y="2265395"/>
            <a:ext cx="250397" cy="250397"/>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22"/>
          <p:cNvSpPr/>
          <p:nvPr/>
        </p:nvSpPr>
        <p:spPr>
          <a:xfrm>
            <a:off x="4038125" y="2099100"/>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22"/>
          <p:cNvSpPr/>
          <p:nvPr/>
        </p:nvSpPr>
        <p:spPr>
          <a:xfrm>
            <a:off x="3346200" y="2343025"/>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22"/>
          <p:cNvSpPr/>
          <p:nvPr/>
        </p:nvSpPr>
        <p:spPr>
          <a:xfrm rot="1505492">
            <a:off x="3920593" y="2550357"/>
            <a:ext cx="250433" cy="250433"/>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22"/>
          <p:cNvSpPr/>
          <p:nvPr/>
        </p:nvSpPr>
        <p:spPr>
          <a:xfrm>
            <a:off x="3280963" y="2828050"/>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22"/>
          <p:cNvSpPr/>
          <p:nvPr/>
        </p:nvSpPr>
        <p:spPr>
          <a:xfrm rot="1175077">
            <a:off x="3650915" y="2760239"/>
            <a:ext cx="250598" cy="250598"/>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22"/>
          <p:cNvSpPr/>
          <p:nvPr/>
        </p:nvSpPr>
        <p:spPr>
          <a:xfrm rot="-1167316">
            <a:off x="3585737" y="3132895"/>
            <a:ext cx="250397" cy="250397"/>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22"/>
          <p:cNvSpPr/>
          <p:nvPr/>
        </p:nvSpPr>
        <p:spPr>
          <a:xfrm>
            <a:off x="3936263" y="2966600"/>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22"/>
          <p:cNvSpPr/>
          <p:nvPr/>
        </p:nvSpPr>
        <p:spPr>
          <a:xfrm>
            <a:off x="3244338" y="3210525"/>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22"/>
          <p:cNvSpPr/>
          <p:nvPr/>
        </p:nvSpPr>
        <p:spPr>
          <a:xfrm rot="1505492">
            <a:off x="3818730" y="3417857"/>
            <a:ext cx="250433" cy="250433"/>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22"/>
          <p:cNvSpPr/>
          <p:nvPr/>
        </p:nvSpPr>
        <p:spPr>
          <a:xfrm>
            <a:off x="3450613" y="3560050"/>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22"/>
          <p:cNvSpPr/>
          <p:nvPr/>
        </p:nvSpPr>
        <p:spPr>
          <a:xfrm rot="1175077">
            <a:off x="4221515" y="3288489"/>
            <a:ext cx="250598" cy="250598"/>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22"/>
          <p:cNvSpPr/>
          <p:nvPr/>
        </p:nvSpPr>
        <p:spPr>
          <a:xfrm rot="-1167316">
            <a:off x="3818762" y="3868645"/>
            <a:ext cx="250397" cy="250397"/>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22"/>
          <p:cNvSpPr/>
          <p:nvPr/>
        </p:nvSpPr>
        <p:spPr>
          <a:xfrm>
            <a:off x="4186763" y="3709575"/>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22"/>
          <p:cNvSpPr/>
          <p:nvPr/>
        </p:nvSpPr>
        <p:spPr>
          <a:xfrm>
            <a:off x="3346188" y="3952750"/>
            <a:ext cx="250500" cy="2505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22"/>
          <p:cNvSpPr/>
          <p:nvPr/>
        </p:nvSpPr>
        <p:spPr>
          <a:xfrm rot="1505492">
            <a:off x="3692880" y="4319407"/>
            <a:ext cx="250433" cy="250433"/>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22"/>
          <p:cNvSpPr/>
          <p:nvPr/>
        </p:nvSpPr>
        <p:spPr>
          <a:xfrm>
            <a:off x="4766675" y="1984088"/>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22"/>
          <p:cNvSpPr/>
          <p:nvPr/>
        </p:nvSpPr>
        <p:spPr>
          <a:xfrm rot="1175077">
            <a:off x="5136627" y="1916276"/>
            <a:ext cx="250598" cy="250598"/>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22"/>
          <p:cNvSpPr/>
          <p:nvPr/>
        </p:nvSpPr>
        <p:spPr>
          <a:xfrm rot="-1167316">
            <a:off x="5071449" y="2288932"/>
            <a:ext cx="250397" cy="250397"/>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22"/>
          <p:cNvSpPr/>
          <p:nvPr/>
        </p:nvSpPr>
        <p:spPr>
          <a:xfrm>
            <a:off x="5421975" y="2122638"/>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22"/>
          <p:cNvSpPr/>
          <p:nvPr/>
        </p:nvSpPr>
        <p:spPr>
          <a:xfrm>
            <a:off x="4730050" y="2366563"/>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22"/>
          <p:cNvSpPr/>
          <p:nvPr/>
        </p:nvSpPr>
        <p:spPr>
          <a:xfrm rot="1505492">
            <a:off x="5304443" y="2573894"/>
            <a:ext cx="250433" cy="250433"/>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22"/>
          <p:cNvSpPr/>
          <p:nvPr/>
        </p:nvSpPr>
        <p:spPr>
          <a:xfrm>
            <a:off x="4664813" y="2851588"/>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22"/>
          <p:cNvSpPr/>
          <p:nvPr/>
        </p:nvSpPr>
        <p:spPr>
          <a:xfrm rot="1175077">
            <a:off x="5034765" y="2783776"/>
            <a:ext cx="250598" cy="250598"/>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22"/>
          <p:cNvSpPr/>
          <p:nvPr/>
        </p:nvSpPr>
        <p:spPr>
          <a:xfrm rot="-1167316">
            <a:off x="4969587" y="3156432"/>
            <a:ext cx="250397" cy="250397"/>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22"/>
          <p:cNvSpPr/>
          <p:nvPr/>
        </p:nvSpPr>
        <p:spPr>
          <a:xfrm>
            <a:off x="5320113" y="2990138"/>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22"/>
          <p:cNvSpPr/>
          <p:nvPr/>
        </p:nvSpPr>
        <p:spPr>
          <a:xfrm>
            <a:off x="4628188" y="3234063"/>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22"/>
          <p:cNvSpPr/>
          <p:nvPr/>
        </p:nvSpPr>
        <p:spPr>
          <a:xfrm rot="1505492">
            <a:off x="5202580" y="3441394"/>
            <a:ext cx="250433" cy="250433"/>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22"/>
          <p:cNvSpPr/>
          <p:nvPr/>
        </p:nvSpPr>
        <p:spPr>
          <a:xfrm>
            <a:off x="4834463" y="3583588"/>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22"/>
          <p:cNvSpPr/>
          <p:nvPr/>
        </p:nvSpPr>
        <p:spPr>
          <a:xfrm rot="1175077">
            <a:off x="5605365" y="3312026"/>
            <a:ext cx="250598" cy="250598"/>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22"/>
          <p:cNvSpPr/>
          <p:nvPr/>
        </p:nvSpPr>
        <p:spPr>
          <a:xfrm rot="-1167316">
            <a:off x="5202612" y="3892182"/>
            <a:ext cx="250397" cy="250397"/>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22"/>
          <p:cNvSpPr/>
          <p:nvPr/>
        </p:nvSpPr>
        <p:spPr>
          <a:xfrm>
            <a:off x="5570613" y="3733113"/>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22"/>
          <p:cNvSpPr/>
          <p:nvPr/>
        </p:nvSpPr>
        <p:spPr>
          <a:xfrm>
            <a:off x="4730038" y="3976288"/>
            <a:ext cx="250500" cy="250500"/>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22"/>
          <p:cNvSpPr/>
          <p:nvPr/>
        </p:nvSpPr>
        <p:spPr>
          <a:xfrm rot="1505492">
            <a:off x="5076730" y="4342944"/>
            <a:ext cx="250433" cy="250433"/>
          </a:xfrm>
          <a:prstGeom prst="foldedCorner">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2" name="Shape 95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